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72" r:id="rId2"/>
    <p:sldId id="269" r:id="rId3"/>
    <p:sldId id="264" r:id="rId4"/>
    <p:sldId id="378" r:id="rId5"/>
    <p:sldId id="371" r:id="rId6"/>
    <p:sldId id="383" r:id="rId7"/>
    <p:sldId id="353" r:id="rId8"/>
    <p:sldId id="376" r:id="rId9"/>
    <p:sldId id="331" r:id="rId10"/>
    <p:sldId id="266" r:id="rId11"/>
    <p:sldId id="335" r:id="rId12"/>
    <p:sldId id="374" r:id="rId13"/>
    <p:sldId id="343" r:id="rId14"/>
    <p:sldId id="368" r:id="rId15"/>
    <p:sldId id="341" r:id="rId16"/>
    <p:sldId id="380" r:id="rId17"/>
    <p:sldId id="268" r:id="rId18"/>
    <p:sldId id="384" r:id="rId19"/>
    <p:sldId id="344" r:id="rId20"/>
    <p:sldId id="340" r:id="rId21"/>
    <p:sldId id="345" r:id="rId22"/>
    <p:sldId id="346" r:id="rId23"/>
    <p:sldId id="379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4" autoAdjust="0"/>
    <p:restoredTop sz="94545"/>
  </p:normalViewPr>
  <p:slideViewPr>
    <p:cSldViewPr snapToGrid="0">
      <p:cViewPr>
        <p:scale>
          <a:sx n="94" d="100"/>
          <a:sy n="94" d="100"/>
        </p:scale>
        <p:origin x="48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3AC52-FA68-A745-927F-03B6437687C7}" type="datetimeFigureOut">
              <a:rPr lang="en-DE" smtClean="0"/>
              <a:t>29.09.25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5556F-3AEB-7C4E-B24D-BA7F0885851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54582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DBB6E-A1B1-6F2E-0411-9BC641669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AD55A9-12AB-29DA-01B6-09BEC7EB32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6A08B9-5ADC-5EF2-65F2-440B8D71F3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4AD18-31DC-5876-255F-7CAD840978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D5D56-8E7B-804F-996F-E7187E86DBE8}" type="slidenum">
              <a:rPr lang="en-DE" smtClean="0"/>
              <a:t>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70326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5556F-3AEB-7C4E-B24D-BA7F08858514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95293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5556F-3AEB-7C4E-B24D-BA7F08858514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91829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5556F-3AEB-7C4E-B24D-BA7F08858514}" type="slidenum">
              <a:rPr lang="en-DE" smtClean="0"/>
              <a:t>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52280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B344A-FE38-5AE3-ACDE-01AE3053A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9EC838-F53A-19DC-D23F-72032DAFBB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ECBC1C-03A9-34C2-9302-2A08169248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769EA-4905-11C4-D7DC-589C3D8617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D5D56-8E7B-804F-996F-E7187E86DBE8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16790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43F12-68F4-443A-B1D1-CCDFF62A7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61D66E-8975-4B86-97A5-F903751FE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A5C8D-A669-4A26-AD5A-076836060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E2AF-6F0D-4DC9-BCBE-D4FAB32CD2D1}" type="datetimeFigureOut">
              <a:rPr lang="de-DE" smtClean="0"/>
              <a:t>29.09.25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F63BA-4BD3-47DA-9B49-C80579DF4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6B7CD-0007-4589-8C83-D77FBC132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89D7-A805-4496-9981-85F88ABD90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7002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752E7-5F58-4141-96B7-3F16DD635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719365-51E2-4A08-99EF-4026A117C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D7DD1-A16B-4122-8530-BC3EA5AB3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E2AF-6F0D-4DC9-BCBE-D4FAB32CD2D1}" type="datetimeFigureOut">
              <a:rPr lang="de-DE" smtClean="0"/>
              <a:t>29.09.25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ACBEC-D6C1-456A-A81F-554B2BCD7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AB59E-3860-4F66-BFAD-6034C372E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89D7-A805-4496-9981-85F88ABD90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9099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8F19BC-FF63-420B-8600-08CBC30B9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240934-399D-4471-ADE2-C44B509D3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BF569-6B12-4870-B4A4-448FBFC11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E2AF-6F0D-4DC9-BCBE-D4FAB32CD2D1}" type="datetimeFigureOut">
              <a:rPr lang="de-DE" smtClean="0"/>
              <a:t>29.09.25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D45EB-4BE3-4C79-A230-BBC17630B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8ADAB-ADA0-484B-81B7-E464C897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89D7-A805-4496-9981-85F88ABD90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2572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C5A4A-2440-4E4B-A8FB-17D08C657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E2EBF-A793-4B88-BBAE-03D492C32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B537B-8F34-4181-9FB0-87AAC3F88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E2AF-6F0D-4DC9-BCBE-D4FAB32CD2D1}" type="datetimeFigureOut">
              <a:rPr lang="de-DE" smtClean="0"/>
              <a:t>29.09.25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F233E-2748-477C-94D5-6F4910DF0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1E73C-4F4D-4D01-B3D5-035FAA18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89D7-A805-4496-9981-85F88ABD90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9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2613F-36B5-4398-BD36-8F95813C6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329E7-4F34-4CD0-9A5F-AFE27412A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4A68B-6F6C-4B22-AFA6-BCD0725E2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E2AF-6F0D-4DC9-BCBE-D4FAB32CD2D1}" type="datetimeFigureOut">
              <a:rPr lang="de-DE" smtClean="0"/>
              <a:t>29.09.25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D099F-F1C6-41CB-87A1-A0904802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3E8BE-91B5-4540-BF93-BB4E85A23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89D7-A805-4496-9981-85F88ABD90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5271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3FEF9-9223-4DB6-AA55-ADB2765B0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B9354-7044-4692-8E96-EBE91F1A1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7D003-629E-4238-8819-92F7048FB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5AD0E-0DDB-4FDE-95FD-F29B0D6ED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E2AF-6F0D-4DC9-BCBE-D4FAB32CD2D1}" type="datetimeFigureOut">
              <a:rPr lang="de-DE" smtClean="0"/>
              <a:t>29.09.25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EC741-AB1B-4D02-81DA-BAF49802C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7B0FF8-C380-417D-9019-94EA271BF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89D7-A805-4496-9981-85F88ABD90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3033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02FC8-BB51-45EB-8DA4-2B2DFDF3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63E59-8AB2-48C2-A109-63481108F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645A82-A3A8-450B-AB40-22BE33A01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665B1-69C8-46E7-B515-587FD825EC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CE8F2F-E4FB-4A11-92B5-AAD1D68B7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BFC4B8-0760-4AE3-AA35-56B1B13BA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E2AF-6F0D-4DC9-BCBE-D4FAB32CD2D1}" type="datetimeFigureOut">
              <a:rPr lang="de-DE" smtClean="0"/>
              <a:t>29.09.25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B14458-B3CF-4279-800C-57769D19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8C4790-F176-486D-A54E-C589526F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89D7-A805-4496-9981-85F88ABD90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4399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A4FC6-59F0-4A11-8AB5-3096602E7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841711-2D42-4E8D-9A53-7937A0365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E2AF-6F0D-4DC9-BCBE-D4FAB32CD2D1}" type="datetimeFigureOut">
              <a:rPr lang="de-DE" smtClean="0"/>
              <a:t>29.09.25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5858F4-51FD-414C-B83D-7EEE10CCE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48422D-4F0C-478D-A247-8F574EC1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89D7-A805-4496-9981-85F88ABD90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144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7FDA64-031A-44B3-91E8-ED1B068AD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E2AF-6F0D-4DC9-BCBE-D4FAB32CD2D1}" type="datetimeFigureOut">
              <a:rPr lang="de-DE" smtClean="0"/>
              <a:t>29.09.25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DAD423-C20E-4D55-B6A5-5AD31261E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1BE3E-7538-4885-9FC7-AFB3D3F44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89D7-A805-4496-9981-85F88ABD90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5657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B4359-EC46-4DD8-B804-3E8D8CABE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3F0B7-D33B-46E7-93AE-DCC1C3099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D7A7A2-B30B-493B-8002-DE177D2E2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DA271-4867-4EB1-B36A-8E3CDA5B0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E2AF-6F0D-4DC9-BCBE-D4FAB32CD2D1}" type="datetimeFigureOut">
              <a:rPr lang="de-DE" smtClean="0"/>
              <a:t>29.09.25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CE04F8-56D6-4297-BD8C-87C8D56E6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43D23-4562-4F7C-864D-8A83ACE82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89D7-A805-4496-9981-85F88ABD90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5195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342E5-622A-4AC0-A48A-CED2014CE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E033BC-4CFD-4EA3-B2BB-DFC4D4D850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E96626-B2A7-4D28-89A7-1552C60F5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EF4EF-0D96-4D29-AB8C-D5FCC72D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E2AF-6F0D-4DC9-BCBE-D4FAB32CD2D1}" type="datetimeFigureOut">
              <a:rPr lang="de-DE" smtClean="0"/>
              <a:t>29.09.25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2670FE-E6F0-46F4-B62E-455676328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2D515-963B-4303-9FA7-249F85FB2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89D7-A805-4496-9981-85F88ABD90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228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458948-296A-40C8-BFF0-9DC9D570F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E801A-BA8D-4DAE-A17C-51A84347F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DE9BF-15C1-42DB-B770-E1EEAB631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4E2AF-6F0D-4DC9-BCBE-D4FAB32CD2D1}" type="datetimeFigureOut">
              <a:rPr lang="de-DE" smtClean="0"/>
              <a:t>29.09.25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54D36-0D8D-4840-96CD-78101C894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999AE-B8AF-4658-A100-D0B57C319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189D7-A805-4496-9981-85F88ABD90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138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8.jpeg"/><Relationship Id="rId7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7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D6751-D1AA-1709-AED5-75C1B7D84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5A54634-4417-0172-9559-9E1217F81C96}"/>
              </a:ext>
            </a:extLst>
          </p:cNvPr>
          <p:cNvSpPr txBox="1">
            <a:spLocks/>
          </p:cNvSpPr>
          <p:nvPr/>
        </p:nvSpPr>
        <p:spPr>
          <a:xfrm>
            <a:off x="504790" y="2916403"/>
            <a:ext cx="5486329" cy="1310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1600" dirty="0">
                <a:latin typeface="+mn-lt"/>
                <a:ea typeface="+mn-ea"/>
                <a:cs typeface="+mn-cs"/>
              </a:rPr>
              <a:t>Presented by- Bhavana </a:t>
            </a:r>
            <a:r>
              <a:rPr lang="en-US" sz="1600" dirty="0" err="1">
                <a:latin typeface="+mn-lt"/>
                <a:ea typeface="+mn-ea"/>
                <a:cs typeface="+mn-cs"/>
              </a:rPr>
              <a:t>Valath</a:t>
            </a:r>
            <a:r>
              <a:rPr lang="en-US" sz="1600" dirty="0">
                <a:latin typeface="+mn-lt"/>
                <a:ea typeface="+mn-ea"/>
                <a:cs typeface="+mn-cs"/>
              </a:rPr>
              <a:t> </a:t>
            </a:r>
            <a:r>
              <a:rPr lang="en-US" sz="1600" dirty="0" err="1">
                <a:latin typeface="+mn-lt"/>
                <a:ea typeface="+mn-ea"/>
                <a:cs typeface="+mn-cs"/>
              </a:rPr>
              <a:t>Bhuan</a:t>
            </a:r>
            <a:r>
              <a:rPr lang="en-US" sz="1600" dirty="0">
                <a:latin typeface="+mn-lt"/>
                <a:ea typeface="+mn-ea"/>
                <a:cs typeface="+mn-cs"/>
              </a:rPr>
              <a:t> Das</a:t>
            </a:r>
            <a:r>
              <a:rPr lang="en-US" sz="1600" baseline="30000" dirty="0">
                <a:latin typeface="+mn-lt"/>
                <a:ea typeface="+mn-ea"/>
                <a:cs typeface="+mn-cs"/>
              </a:rPr>
              <a:t>1</a:t>
            </a:r>
            <a:endParaRPr lang="en-US" sz="1600" dirty="0">
              <a:latin typeface="+mn-lt"/>
              <a:ea typeface="+mn-ea"/>
              <a:cs typeface="+mn-cs"/>
            </a:endParaRPr>
          </a:p>
          <a:p>
            <a:pPr algn="ctr">
              <a:spcAft>
                <a:spcPts val="600"/>
              </a:spcAft>
            </a:pPr>
            <a:r>
              <a:rPr lang="en-US" sz="1600" b="1" dirty="0"/>
              <a:t>Co-authors- </a:t>
            </a:r>
            <a:r>
              <a:rPr lang="en-US" sz="1600" dirty="0">
                <a:latin typeface="+mn-lt"/>
                <a:ea typeface="+mn-ea"/>
                <a:cs typeface="+mn-cs"/>
              </a:rPr>
              <a:t>Martina Herrmann</a:t>
            </a:r>
            <a:r>
              <a:rPr lang="en-US" sz="1600" baseline="30000" dirty="0">
                <a:latin typeface="+mn-lt"/>
                <a:ea typeface="+mn-ea"/>
                <a:cs typeface="+mn-cs"/>
              </a:rPr>
              <a:t>4</a:t>
            </a:r>
            <a:r>
              <a:rPr lang="en-US" sz="1600" dirty="0">
                <a:latin typeface="+mn-lt"/>
                <a:ea typeface="+mn-ea"/>
                <a:cs typeface="+mn-cs"/>
              </a:rPr>
              <a:t>, Beate Michalzik</a:t>
            </a:r>
            <a:r>
              <a:rPr lang="en-US" sz="1600" baseline="30000" dirty="0">
                <a:latin typeface="+mn-lt"/>
                <a:ea typeface="+mn-ea"/>
                <a:cs typeface="+mn-cs"/>
              </a:rPr>
              <a:t>4,3</a:t>
            </a:r>
            <a:r>
              <a:rPr lang="en-US" sz="1600" dirty="0">
                <a:latin typeface="+mn-lt"/>
                <a:ea typeface="+mn-ea"/>
                <a:cs typeface="+mn-cs"/>
              </a:rPr>
              <a:t>, Susanne Dunker</a:t>
            </a:r>
            <a:r>
              <a:rPr lang="en-US" sz="1600" baseline="30000" dirty="0">
                <a:latin typeface="+mn-lt"/>
                <a:ea typeface="+mn-ea"/>
                <a:cs typeface="+mn-cs"/>
              </a:rPr>
              <a:t>2,4</a:t>
            </a:r>
            <a:r>
              <a:rPr lang="en-US" sz="1600" dirty="0">
                <a:latin typeface="+mn-lt"/>
                <a:ea typeface="+mn-ea"/>
                <a:cs typeface="+mn-cs"/>
              </a:rPr>
              <a:t>, and Beatriz Sánchez-Parra</a:t>
            </a:r>
            <a:r>
              <a:rPr lang="en-US" sz="1600" baseline="30000" dirty="0">
                <a:latin typeface="+mn-lt"/>
                <a:ea typeface="+mn-ea"/>
                <a:cs typeface="+mn-cs"/>
              </a:rPr>
              <a:t>1,4</a:t>
            </a:r>
            <a:endParaRPr lang="en-US" sz="1600" dirty="0"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30" name="Picture 29" descr="A tree trunk with a box on it&#10;&#10;AI-generated content may be incorrect.">
            <a:extLst>
              <a:ext uri="{FF2B5EF4-FFF2-40B4-BE49-F238E27FC236}">
                <a16:creationId xmlns:a16="http://schemas.microsoft.com/office/drawing/2014/main" id="{65124391-DB0C-1255-D6DB-8352FF8B99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" b="13687"/>
          <a:stretch>
            <a:fillRect/>
          </a:stretch>
        </p:blipFill>
        <p:spPr>
          <a:xfrm>
            <a:off x="6229207" y="0"/>
            <a:ext cx="5962794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E633D681-AA52-8CDE-35D1-BA3DF60C29A5}"/>
              </a:ext>
            </a:extLst>
          </p:cNvPr>
          <p:cNvSpPr txBox="1">
            <a:spLocks/>
          </p:cNvSpPr>
          <p:nvPr/>
        </p:nvSpPr>
        <p:spPr>
          <a:xfrm>
            <a:off x="370987" y="-30996"/>
            <a:ext cx="6424401" cy="44762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de-DE" sz="3600" b="1" dirty="0"/>
              <a:t>In-</a:t>
            </a:r>
            <a:r>
              <a:rPr lang="de-DE" sz="3600" b="1" dirty="0" err="1"/>
              <a:t>depth</a:t>
            </a:r>
            <a:r>
              <a:rPr lang="de-DE" sz="3600" b="1" dirty="0"/>
              <a:t> </a:t>
            </a:r>
            <a:r>
              <a:rPr lang="de-DE" sz="3600" b="1" dirty="0" err="1"/>
              <a:t>analysis</a:t>
            </a:r>
            <a:r>
              <a:rPr lang="de-DE" sz="3600" b="1" dirty="0"/>
              <a:t> </a:t>
            </a:r>
            <a:r>
              <a:rPr lang="de-DE" sz="3600" b="1" dirty="0" err="1"/>
              <a:t>of</a:t>
            </a:r>
            <a:r>
              <a:rPr lang="de-DE" sz="3600" b="1" dirty="0"/>
              <a:t> </a:t>
            </a:r>
            <a:r>
              <a:rPr lang="de-DE" sz="3600" b="1" dirty="0" err="1"/>
              <a:t>the</a:t>
            </a:r>
            <a:r>
              <a:rPr lang="de-DE" sz="3600" b="1" dirty="0"/>
              <a:t> </a:t>
            </a:r>
            <a:r>
              <a:rPr lang="de-DE" sz="3600" b="1" dirty="0" err="1"/>
              <a:t>origin</a:t>
            </a:r>
            <a:r>
              <a:rPr lang="de-DE" sz="3600" b="1" dirty="0"/>
              <a:t> </a:t>
            </a:r>
            <a:r>
              <a:rPr lang="de-DE" sz="3600" b="1" dirty="0" err="1"/>
              <a:t>of</a:t>
            </a:r>
            <a:r>
              <a:rPr lang="de-DE" sz="3600" b="1" dirty="0"/>
              <a:t> Primary Biological Aerosol </a:t>
            </a:r>
            <a:r>
              <a:rPr lang="de-DE" sz="3600" b="1" dirty="0" err="1"/>
              <a:t>Particles</a:t>
            </a:r>
            <a:r>
              <a:rPr lang="de-DE" sz="3600" b="1" dirty="0"/>
              <a:t> (PBAPs) in a temperate </a:t>
            </a:r>
            <a:r>
              <a:rPr lang="de-DE" sz="3600" b="1" dirty="0" err="1"/>
              <a:t>forest</a:t>
            </a:r>
            <a:r>
              <a:rPr lang="de-DE" sz="3600" b="1" dirty="0"/>
              <a:t> </a:t>
            </a:r>
            <a:r>
              <a:rPr lang="de-DE" sz="3600" b="1" dirty="0" err="1"/>
              <a:t>of</a:t>
            </a:r>
            <a:r>
              <a:rPr lang="de-DE" sz="3600" b="1" dirty="0"/>
              <a:t> Leipzig</a:t>
            </a:r>
            <a:br>
              <a:rPr lang="de-DE" sz="3600" b="1" dirty="0"/>
            </a:br>
            <a:endParaRPr lang="de-DE" sz="3600" b="1" dirty="0"/>
          </a:p>
          <a:p>
            <a:pPr>
              <a:spcAft>
                <a:spcPts val="600"/>
              </a:spcAft>
            </a:pPr>
            <a:endParaRPr lang="en-US" sz="36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8" name="Picture 4" descr="Hotspot in Biodiversity Research">
            <a:extLst>
              <a:ext uri="{FF2B5EF4-FFF2-40B4-BE49-F238E27FC236}">
                <a16:creationId xmlns:a16="http://schemas.microsoft.com/office/drawing/2014/main" id="{B4FD4511-A70E-9024-2D6E-01F478327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849" y="6500031"/>
            <a:ext cx="1003389" cy="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Slide Number Placeholder 76">
            <a:extLst>
              <a:ext uri="{FF2B5EF4-FFF2-40B4-BE49-F238E27FC236}">
                <a16:creationId xmlns:a16="http://schemas.microsoft.com/office/drawing/2014/main" id="{10D016FD-0FC2-5682-0DC7-D44715267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686" y="6523871"/>
            <a:ext cx="2743200" cy="365125"/>
          </a:xfrm>
        </p:spPr>
        <p:txBody>
          <a:bodyPr/>
          <a:lstStyle/>
          <a:p>
            <a:fld id="{44342E24-A44F-4F4B-898E-62CE74078178}" type="slidenum">
              <a:rPr lang="en-DE" smtClean="0"/>
              <a:t>1</a:t>
            </a:fld>
            <a:endParaRPr lang="en-D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A309700-7DA5-6B2A-F6C1-FCE7EC30D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475" y="5972922"/>
            <a:ext cx="882374" cy="35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FD01966-8D49-F263-FB98-6A2601D3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356" y="5955861"/>
            <a:ext cx="882374" cy="36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UFZ - YouTube">
            <a:extLst>
              <a:ext uri="{FF2B5EF4-FFF2-40B4-BE49-F238E27FC236}">
                <a16:creationId xmlns:a16="http://schemas.microsoft.com/office/drawing/2014/main" id="{CA4CDB94-1400-E0FA-4F8D-3F359B1D0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770" y="6400600"/>
            <a:ext cx="363317" cy="36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D38D84-61D4-21F6-482E-99106703F719}"/>
              </a:ext>
            </a:extLst>
          </p:cNvPr>
          <p:cNvSpPr txBox="1"/>
          <p:nvPr/>
        </p:nvSpPr>
        <p:spPr>
          <a:xfrm>
            <a:off x="370987" y="4526547"/>
            <a:ext cx="5753933" cy="2031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1400" baseline="30000" dirty="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</a:rPr>
              <a:t>University of Leipzig, Institute of Biology, </a:t>
            </a:r>
            <a:r>
              <a:rPr lang="en-GB" sz="1400" dirty="0" err="1">
                <a:solidFill>
                  <a:schemeClr val="bg2">
                    <a:lumMod val="50000"/>
                  </a:schemeClr>
                </a:solidFill>
              </a:rPr>
              <a:t>Johannisallee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</a:rPr>
              <a:t> 21-23, D-04103, Leipzig, Germany 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GB" sz="1400" baseline="30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</a:rPr>
              <a:t>Helmholtz Centre for Environmental Research - UFZ, </a:t>
            </a:r>
            <a:r>
              <a:rPr lang="en-GB" sz="1400" dirty="0" err="1">
                <a:solidFill>
                  <a:schemeClr val="bg2">
                    <a:lumMod val="50000"/>
                  </a:schemeClr>
                </a:solidFill>
              </a:rPr>
              <a:t>Permoserstraße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</a:rPr>
              <a:t> 15, D-04318, Leipzig, Germany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GB" sz="1400" baseline="30000" dirty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</a:rPr>
              <a:t>Friedrich Schiller University Jena, 07743, Jena, Germany</a:t>
            </a:r>
          </a:p>
          <a:p>
            <a:r>
              <a:rPr lang="en-GB" sz="1400" baseline="30000" dirty="0">
                <a:solidFill>
                  <a:schemeClr val="bg2">
                    <a:lumMod val="50000"/>
                  </a:schemeClr>
                </a:solidFill>
              </a:rPr>
              <a:t>4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</a:rPr>
              <a:t>German Centre for Integrative Biodiversity Research (</a:t>
            </a:r>
            <a:r>
              <a:rPr lang="en-GB" sz="1400" dirty="0" err="1">
                <a:solidFill>
                  <a:schemeClr val="bg2">
                    <a:lumMod val="50000"/>
                  </a:schemeClr>
                </a:solidFill>
              </a:rPr>
              <a:t>iDiv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</a:rPr>
              <a:t>) Halle-Jena-Leipzig, </a:t>
            </a:r>
            <a:r>
              <a:rPr lang="en-GB" sz="1400" dirty="0" err="1">
                <a:solidFill>
                  <a:schemeClr val="bg2">
                    <a:lumMod val="50000"/>
                  </a:schemeClr>
                </a:solidFill>
              </a:rPr>
              <a:t>Puschstrasse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</a:rPr>
              <a:t> 4, D-04103, Leipzig, Germany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DE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84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7A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art with different colored boxes&#10;&#10;AI-generated content may be incorrect.">
            <a:extLst>
              <a:ext uri="{FF2B5EF4-FFF2-40B4-BE49-F238E27FC236}">
                <a16:creationId xmlns:a16="http://schemas.microsoft.com/office/drawing/2014/main" id="{80090753-C0AA-AE6E-953F-BF31DE015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16" y="726066"/>
            <a:ext cx="3467178" cy="248770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7A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aph with different colored squares&#10;&#10;AI-generated content may be incorrect.">
            <a:extLst>
              <a:ext uri="{FF2B5EF4-FFF2-40B4-BE49-F238E27FC236}">
                <a16:creationId xmlns:a16="http://schemas.microsoft.com/office/drawing/2014/main" id="{0C678C07-F797-36AB-6D4D-EBE31D49D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01" y="3429000"/>
            <a:ext cx="3629299" cy="2604022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DB05D6-FEB3-D0D2-7620-57AD787AFC7D}"/>
              </a:ext>
            </a:extLst>
          </p:cNvPr>
          <p:cNvSpPr txBox="1"/>
          <p:nvPr/>
        </p:nvSpPr>
        <p:spPr>
          <a:xfrm>
            <a:off x="114469" y="6354940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Fig 5: Alpha diversity-Shannon index for bacterial samples </a:t>
            </a:r>
          </a:p>
          <a:p>
            <a:pPr algn="ctr"/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)  based on tree type ii) based on month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EB69D8-5237-4A46-B109-01C16105C23B}"/>
              </a:ext>
            </a:extLst>
          </p:cNvPr>
          <p:cNvSpPr txBox="1"/>
          <p:nvPr/>
        </p:nvSpPr>
        <p:spPr>
          <a:xfrm>
            <a:off x="5922915" y="5518761"/>
            <a:ext cx="61007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Fig 6: Alpha diversity-Shannon index for bacterial samples </a:t>
            </a:r>
          </a:p>
          <a:p>
            <a:pPr algn="ctr"/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(based on month) </a:t>
            </a:r>
          </a:p>
        </p:txBody>
      </p:sp>
      <p:pic>
        <p:nvPicPr>
          <p:cNvPr id="15" name="Picture 14" descr="A chart with different colored boxes&#10;&#10;AI-generated content may be incorrect.">
            <a:extLst>
              <a:ext uri="{FF2B5EF4-FFF2-40B4-BE49-F238E27FC236}">
                <a16:creationId xmlns:a16="http://schemas.microsoft.com/office/drawing/2014/main" id="{8BA0B019-E7FF-A86F-6B2F-EC0E3B6E2D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013" y="552713"/>
            <a:ext cx="3708786" cy="266105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0707B6-1E6F-C258-1A1E-DC2D06028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3012" y="3491999"/>
            <a:ext cx="3708787" cy="2394279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9DA4D46-6AB1-058F-D27F-A449B8951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4592" y="6375100"/>
            <a:ext cx="1184532" cy="49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38FB57-A8B2-B56F-9800-CCFFD702629D}"/>
              </a:ext>
            </a:extLst>
          </p:cNvPr>
          <p:cNvSpPr txBox="1"/>
          <p:nvPr/>
        </p:nvSpPr>
        <p:spPr>
          <a:xfrm>
            <a:off x="5614225" y="6375100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Fig 6: Alpha diversity-Shannon index for Fungal samples </a:t>
            </a:r>
          </a:p>
          <a:p>
            <a:pPr algn="ctr"/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)  based on tree type ii) based on month</a:t>
            </a:r>
          </a:p>
        </p:txBody>
      </p:sp>
      <p:pic>
        <p:nvPicPr>
          <p:cNvPr id="4" name="Picture 3" descr="Hotspot in Biodiversity Research">
            <a:extLst>
              <a:ext uri="{FF2B5EF4-FFF2-40B4-BE49-F238E27FC236}">
                <a16:creationId xmlns:a16="http://schemas.microsoft.com/office/drawing/2014/main" id="{703047B2-4E29-C3E0-5ED7-8ADA712F0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313" y="6118195"/>
            <a:ext cx="1003389" cy="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E3FC7F-B8DE-897F-835B-F62D3B45FBE5}"/>
              </a:ext>
            </a:extLst>
          </p:cNvPr>
          <p:cNvSpPr txBox="1"/>
          <p:nvPr/>
        </p:nvSpPr>
        <p:spPr>
          <a:xfrm>
            <a:off x="2512116" y="93368"/>
            <a:ext cx="289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/>
              <a:t>BACTERIA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8F9955-AC42-319D-5AAA-B29BD08B04CD}"/>
              </a:ext>
            </a:extLst>
          </p:cNvPr>
          <p:cNvSpPr txBox="1"/>
          <p:nvPr/>
        </p:nvSpPr>
        <p:spPr>
          <a:xfrm>
            <a:off x="8731298" y="85856"/>
            <a:ext cx="289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/>
              <a:t>FUNGI</a:t>
            </a:r>
          </a:p>
        </p:txBody>
      </p:sp>
      <p:sp>
        <p:nvSpPr>
          <p:cNvPr id="8" name="Slide Number Placeholder 76">
            <a:extLst>
              <a:ext uri="{FF2B5EF4-FFF2-40B4-BE49-F238E27FC236}">
                <a16:creationId xmlns:a16="http://schemas.microsoft.com/office/drawing/2014/main" id="{84A7CC64-6AA3-4EE2-7397-D9610597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686" y="6523871"/>
            <a:ext cx="2743200" cy="365125"/>
          </a:xfrm>
        </p:spPr>
        <p:txBody>
          <a:bodyPr/>
          <a:lstStyle/>
          <a:p>
            <a:fld id="{44342E24-A44F-4F4B-898E-62CE74078178}" type="slidenum">
              <a:rPr lang="en-DE" smtClean="0"/>
              <a:t>10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936337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66FF89C-0AF9-0D16-DA88-AFF0D42DE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52" y="979675"/>
            <a:ext cx="5400842" cy="38994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56F27F-6FF0-8C72-3FF3-C6DC97FA6C0D}"/>
              </a:ext>
            </a:extLst>
          </p:cNvPr>
          <p:cNvSpPr txBox="1"/>
          <p:nvPr/>
        </p:nvSpPr>
        <p:spPr>
          <a:xfrm>
            <a:off x="46038" y="4978799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Fig 7: Beta diversity-Unweighted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UniFrac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for bacteria (based on tree type and month)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B7779AE-4F1E-628C-D1D7-E503DAB9E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552" y="979675"/>
            <a:ext cx="5400842" cy="38994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85AE756-536C-AB26-835E-CA7CEDED7544}"/>
              </a:ext>
            </a:extLst>
          </p:cNvPr>
          <p:cNvSpPr txBox="1"/>
          <p:nvPr/>
        </p:nvSpPr>
        <p:spPr>
          <a:xfrm>
            <a:off x="6167438" y="5080399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Fig 8: Beta diversity-Unweighted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UniFrac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for fungi (based on tree type and month)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A775B7E-EFDC-2A2E-3094-CE49EA780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264" y="6256520"/>
            <a:ext cx="1449978" cy="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tspot in Biodiversity Research">
            <a:extLst>
              <a:ext uri="{FF2B5EF4-FFF2-40B4-BE49-F238E27FC236}">
                <a16:creationId xmlns:a16="http://schemas.microsoft.com/office/drawing/2014/main" id="{E5609AC3-4424-BF98-C657-4EDCD3A2A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75" y="6463119"/>
            <a:ext cx="1003389" cy="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76">
            <a:extLst>
              <a:ext uri="{FF2B5EF4-FFF2-40B4-BE49-F238E27FC236}">
                <a16:creationId xmlns:a16="http://schemas.microsoft.com/office/drawing/2014/main" id="{4436816D-38E8-7A6A-F8C1-76578AC6A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686" y="6523871"/>
            <a:ext cx="2743200" cy="365125"/>
          </a:xfrm>
        </p:spPr>
        <p:txBody>
          <a:bodyPr/>
          <a:lstStyle/>
          <a:p>
            <a:fld id="{44342E24-A44F-4F4B-898E-62CE74078178}" type="slidenum">
              <a:rPr lang="en-DE" smtClean="0"/>
              <a:t>11</a:t>
            </a:fld>
            <a:endParaRPr lang="en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15D9C-D556-4DC5-B3BC-0C91E27B0FC6}"/>
              </a:ext>
            </a:extLst>
          </p:cNvPr>
          <p:cNvSpPr txBox="1"/>
          <p:nvPr/>
        </p:nvSpPr>
        <p:spPr>
          <a:xfrm>
            <a:off x="2737311" y="389182"/>
            <a:ext cx="289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/>
              <a:t>BACTERIA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C5007D-D884-B6F1-B2FA-F2731AEA0F64}"/>
              </a:ext>
            </a:extLst>
          </p:cNvPr>
          <p:cNvSpPr txBox="1"/>
          <p:nvPr/>
        </p:nvSpPr>
        <p:spPr>
          <a:xfrm>
            <a:off x="8686386" y="407070"/>
            <a:ext cx="289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/>
              <a:t>FUNGI</a:t>
            </a:r>
          </a:p>
        </p:txBody>
      </p:sp>
    </p:spTree>
    <p:extLst>
      <p:ext uri="{BB962C8B-B14F-4D97-AF65-F5344CB8AC3E}">
        <p14:creationId xmlns:p14="http://schemas.microsoft.com/office/powerpoint/2010/main" val="481539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109519-3955-0B47-5CD6-337607534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FA8ADFA-E2BE-2715-2DCC-E6138DC94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79D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4B39936-169F-1C55-49FD-4441D0EC16BF}"/>
              </a:ext>
            </a:extLst>
          </p:cNvPr>
          <p:cNvSpPr txBox="1"/>
          <p:nvPr/>
        </p:nvSpPr>
        <p:spPr>
          <a:xfrm>
            <a:off x="3587686" y="5871609"/>
            <a:ext cx="108025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400" dirty="0">
                <a:latin typeface="Arial" panose="020B0604020202020204" pitchFamily="34" charset="0"/>
                <a:cs typeface="Arial" panose="020B0604020202020204" pitchFamily="34" charset="0"/>
              </a:rPr>
              <a:t>Fig 9: Heat Map comparing most dominant bacterial species</a:t>
            </a:r>
            <a:endParaRPr lang="en-DE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CFE1FB-1A7B-C76C-87A6-86CE09938733}"/>
              </a:ext>
            </a:extLst>
          </p:cNvPr>
          <p:cNvSpPr txBox="1"/>
          <p:nvPr/>
        </p:nvSpPr>
        <p:spPr>
          <a:xfrm>
            <a:off x="5371261" y="302627"/>
            <a:ext cx="2898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400" b="1" dirty="0"/>
              <a:t>BACTERIA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B511AA1-EC61-08D9-0898-1C48B99B0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264" y="6256520"/>
            <a:ext cx="1449978" cy="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otspot in Biodiversity Research">
            <a:extLst>
              <a:ext uri="{FF2B5EF4-FFF2-40B4-BE49-F238E27FC236}">
                <a16:creationId xmlns:a16="http://schemas.microsoft.com/office/drawing/2014/main" id="{74C956B2-7AC1-6925-2DA3-85B380C8F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75" y="6463119"/>
            <a:ext cx="1003389" cy="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76">
            <a:extLst>
              <a:ext uri="{FF2B5EF4-FFF2-40B4-BE49-F238E27FC236}">
                <a16:creationId xmlns:a16="http://schemas.microsoft.com/office/drawing/2014/main" id="{665BC82C-23CB-A82E-9E37-6FD2B98D3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686" y="6523871"/>
            <a:ext cx="2743200" cy="365125"/>
          </a:xfrm>
        </p:spPr>
        <p:txBody>
          <a:bodyPr/>
          <a:lstStyle/>
          <a:p>
            <a:fld id="{44342E24-A44F-4F4B-898E-62CE74078178}" type="slidenum">
              <a:rPr lang="en-DE" smtClean="0"/>
              <a:t>12</a:t>
            </a:fld>
            <a:endParaRPr lang="en-DE" dirty="0"/>
          </a:p>
        </p:txBody>
      </p:sp>
      <p:pic>
        <p:nvPicPr>
          <p:cNvPr id="5" name="Picture 4" descr="A chart with different colored squares&#10;&#10;AI-generated content may be incorrect.">
            <a:extLst>
              <a:ext uri="{FF2B5EF4-FFF2-40B4-BE49-F238E27FC236}">
                <a16:creationId xmlns:a16="http://schemas.microsoft.com/office/drawing/2014/main" id="{24340FF7-516C-62D6-BB74-933139B5A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0" y="1206836"/>
            <a:ext cx="5853400" cy="4421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F446AB-FB92-4CB5-D2B1-29723BE22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662" y="1237191"/>
            <a:ext cx="5709168" cy="4452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D8ECA7-2C0A-AD37-5D21-3EEC1F8C1554}"/>
              </a:ext>
            </a:extLst>
          </p:cNvPr>
          <p:cNvSpPr txBox="1"/>
          <p:nvPr/>
        </p:nvSpPr>
        <p:spPr>
          <a:xfrm>
            <a:off x="2848365" y="818976"/>
            <a:ext cx="289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/>
              <a:t>Air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A3E49B-8794-00DE-07FC-8F728C9E52FB}"/>
              </a:ext>
            </a:extLst>
          </p:cNvPr>
          <p:cNvSpPr txBox="1"/>
          <p:nvPr/>
        </p:nvSpPr>
        <p:spPr>
          <a:xfrm>
            <a:off x="9095921" y="818976"/>
            <a:ext cx="289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/>
              <a:t>Soil</a:t>
            </a:r>
          </a:p>
        </p:txBody>
      </p:sp>
    </p:spTree>
    <p:extLst>
      <p:ext uri="{BB962C8B-B14F-4D97-AF65-F5344CB8AC3E}">
        <p14:creationId xmlns:p14="http://schemas.microsoft.com/office/powerpoint/2010/main" val="3656187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19835CF-CFA1-0F9C-6203-A617BAFA680B}"/>
              </a:ext>
            </a:extLst>
          </p:cNvPr>
          <p:cNvSpPr txBox="1"/>
          <p:nvPr/>
        </p:nvSpPr>
        <p:spPr>
          <a:xfrm>
            <a:off x="2936672" y="5234489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Fig 10: Comparison of mean relative abundance of the most dominant bacterial species in the air samples</a:t>
            </a:r>
            <a:endParaRPr lang="en-GB" sz="14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46027F4-FFDE-C9B3-5DAF-6E58B37E5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264" y="6256520"/>
            <a:ext cx="1449978" cy="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tspot in Biodiversity Research">
            <a:extLst>
              <a:ext uri="{FF2B5EF4-FFF2-40B4-BE49-F238E27FC236}">
                <a16:creationId xmlns:a16="http://schemas.microsoft.com/office/drawing/2014/main" id="{3F008037-B561-5D34-AF95-77D714F32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75" y="6463119"/>
            <a:ext cx="1003389" cy="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76">
            <a:extLst>
              <a:ext uri="{FF2B5EF4-FFF2-40B4-BE49-F238E27FC236}">
                <a16:creationId xmlns:a16="http://schemas.microsoft.com/office/drawing/2014/main" id="{0F5CF07C-659F-EB38-29B8-3C97EFC5A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686" y="6523871"/>
            <a:ext cx="2743200" cy="365125"/>
          </a:xfrm>
        </p:spPr>
        <p:txBody>
          <a:bodyPr/>
          <a:lstStyle/>
          <a:p>
            <a:fld id="{44342E24-A44F-4F4B-898E-62CE74078178}" type="slidenum">
              <a:rPr lang="en-DE" smtClean="0"/>
              <a:t>13</a:t>
            </a:fld>
            <a:endParaRPr lang="en-D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329F59-E066-6AD6-F489-B4AE070FFB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781"/>
          <a:stretch>
            <a:fillRect/>
          </a:stretch>
        </p:blipFill>
        <p:spPr>
          <a:xfrm>
            <a:off x="2936672" y="903642"/>
            <a:ext cx="6209709" cy="40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81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79D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A5316BC-4835-4851-3342-E915432AA2B2}"/>
              </a:ext>
            </a:extLst>
          </p:cNvPr>
          <p:cNvSpPr txBox="1"/>
          <p:nvPr/>
        </p:nvSpPr>
        <p:spPr>
          <a:xfrm>
            <a:off x="3647242" y="5898154"/>
            <a:ext cx="109482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400" dirty="0">
                <a:latin typeface="Arial" panose="020B0604020202020204" pitchFamily="34" charset="0"/>
                <a:cs typeface="Arial" panose="020B0604020202020204" pitchFamily="34" charset="0"/>
              </a:rPr>
              <a:t>Fig 11: Heat Map comparing most dominant fungal species</a:t>
            </a:r>
            <a:endParaRPr lang="en-DE" sz="1400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FA629B5C-B48F-97D4-6CB5-E5A9D1D88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264" y="6256520"/>
            <a:ext cx="1449978" cy="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otspot in Biodiversity Research">
            <a:extLst>
              <a:ext uri="{FF2B5EF4-FFF2-40B4-BE49-F238E27FC236}">
                <a16:creationId xmlns:a16="http://schemas.microsoft.com/office/drawing/2014/main" id="{4D8ACD1F-F0C6-0AC4-B658-095791FBB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75" y="6463119"/>
            <a:ext cx="1003389" cy="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lide Number Placeholder 76">
            <a:extLst>
              <a:ext uri="{FF2B5EF4-FFF2-40B4-BE49-F238E27FC236}">
                <a16:creationId xmlns:a16="http://schemas.microsoft.com/office/drawing/2014/main" id="{8B1814FE-343B-AA90-6C2C-58DE3187C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686" y="6523871"/>
            <a:ext cx="2743200" cy="365125"/>
          </a:xfrm>
        </p:spPr>
        <p:txBody>
          <a:bodyPr/>
          <a:lstStyle/>
          <a:p>
            <a:fld id="{44342E24-A44F-4F4B-898E-62CE74078178}" type="slidenum">
              <a:rPr lang="en-DE" smtClean="0"/>
              <a:t>14</a:t>
            </a:fld>
            <a:endParaRPr lang="en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E0F64F-EF34-4C10-3263-9C6E89F18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4" y="1317999"/>
            <a:ext cx="5616716" cy="4264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6D11D0-5880-F8B9-8E73-F0BA201BC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86" y="1302978"/>
            <a:ext cx="5580940" cy="4382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9C8904-D3C1-8EF0-9CA6-1B61AD24A9BA}"/>
              </a:ext>
            </a:extLst>
          </p:cNvPr>
          <p:cNvSpPr txBox="1"/>
          <p:nvPr/>
        </p:nvSpPr>
        <p:spPr>
          <a:xfrm>
            <a:off x="2864407" y="836269"/>
            <a:ext cx="289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/>
              <a:t>Air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F42559-B43D-3B44-7463-88C0622D8941}"/>
              </a:ext>
            </a:extLst>
          </p:cNvPr>
          <p:cNvSpPr txBox="1"/>
          <p:nvPr/>
        </p:nvSpPr>
        <p:spPr>
          <a:xfrm>
            <a:off x="9121356" y="836269"/>
            <a:ext cx="289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/>
              <a:t>Soil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DB6E7E-15B6-D003-4C6A-1F1D8D2C1C8B}"/>
              </a:ext>
            </a:extLst>
          </p:cNvPr>
          <p:cNvSpPr txBox="1"/>
          <p:nvPr/>
        </p:nvSpPr>
        <p:spPr>
          <a:xfrm>
            <a:off x="5587469" y="328027"/>
            <a:ext cx="2898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400" b="1" dirty="0"/>
              <a:t>FUNGI</a:t>
            </a:r>
          </a:p>
        </p:txBody>
      </p:sp>
    </p:spTree>
    <p:extLst>
      <p:ext uri="{BB962C8B-B14F-4D97-AF65-F5344CB8AC3E}">
        <p14:creationId xmlns:p14="http://schemas.microsoft.com/office/powerpoint/2010/main" val="1152909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A9D671-83BC-8A34-97C8-2139B0103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685" y="1118854"/>
            <a:ext cx="5222321" cy="420498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8330120-82B3-07D0-8892-8363C0FCB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264" y="6256520"/>
            <a:ext cx="1449978" cy="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tspot in Biodiversity Research">
            <a:extLst>
              <a:ext uri="{FF2B5EF4-FFF2-40B4-BE49-F238E27FC236}">
                <a16:creationId xmlns:a16="http://schemas.microsoft.com/office/drawing/2014/main" id="{6DAEDF91-231D-D760-0A37-85D7C66A3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75" y="6463119"/>
            <a:ext cx="1003389" cy="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31CD4D-0975-F00F-955C-535F3E3F6248}"/>
              </a:ext>
            </a:extLst>
          </p:cNvPr>
          <p:cNvSpPr txBox="1"/>
          <p:nvPr/>
        </p:nvSpPr>
        <p:spPr>
          <a:xfrm>
            <a:off x="2936672" y="5234489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Fig 11: Comparison of mean relative abundance of the most dominant Fungal species in the air samples</a:t>
            </a:r>
            <a:endParaRPr lang="en-GB" sz="14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6">
            <a:extLst>
              <a:ext uri="{FF2B5EF4-FFF2-40B4-BE49-F238E27FC236}">
                <a16:creationId xmlns:a16="http://schemas.microsoft.com/office/drawing/2014/main" id="{7AF1758D-3575-4EF3-2CEA-A08B5ED41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686" y="6523871"/>
            <a:ext cx="2743200" cy="365125"/>
          </a:xfrm>
        </p:spPr>
        <p:txBody>
          <a:bodyPr/>
          <a:lstStyle/>
          <a:p>
            <a:fld id="{44342E24-A44F-4F4B-898E-62CE74078178}" type="slidenum">
              <a:rPr lang="en-DE" smtClean="0"/>
              <a:t>15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261939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ifferent colors&#10;&#10;AI-generated content may be incorrect.">
            <a:extLst>
              <a:ext uri="{FF2B5EF4-FFF2-40B4-BE49-F238E27FC236}">
                <a16:creationId xmlns:a16="http://schemas.microsoft.com/office/drawing/2014/main" id="{F6E47291-9E05-06FC-F7BA-F11C82B88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29"/>
          <a:stretch>
            <a:fillRect/>
          </a:stretch>
        </p:blipFill>
        <p:spPr>
          <a:xfrm>
            <a:off x="292378" y="1594117"/>
            <a:ext cx="4423935" cy="3787010"/>
          </a:xfrm>
          <a:prstGeom prst="rect">
            <a:avLst/>
          </a:prstGeom>
        </p:spPr>
      </p:pic>
      <p:pic>
        <p:nvPicPr>
          <p:cNvPr id="6" name="Picture 5" descr="A graph of different colors&#10;&#10;AI-generated content may be incorrect.">
            <a:extLst>
              <a:ext uri="{FF2B5EF4-FFF2-40B4-BE49-F238E27FC236}">
                <a16:creationId xmlns:a16="http://schemas.microsoft.com/office/drawing/2014/main" id="{F16E34AB-D69F-5A29-DFC2-8079F64CA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518" y="1544955"/>
            <a:ext cx="7371628" cy="38790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FA6BDE-DEB5-EE6F-F61D-FCFEBB53C951}"/>
              </a:ext>
            </a:extLst>
          </p:cNvPr>
          <p:cNvSpPr txBox="1"/>
          <p:nvPr/>
        </p:nvSpPr>
        <p:spPr>
          <a:xfrm>
            <a:off x="3413099" y="798320"/>
            <a:ext cx="5365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400" b="1"/>
              <a:t>FUNGuild based classification</a:t>
            </a:r>
            <a:endParaRPr lang="en-DE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D1BEA1-182E-9601-1518-D88FC976FCE7}"/>
              </a:ext>
            </a:extLst>
          </p:cNvPr>
          <p:cNvSpPr txBox="1"/>
          <p:nvPr/>
        </p:nvSpPr>
        <p:spPr>
          <a:xfrm>
            <a:off x="2374240" y="5630590"/>
            <a:ext cx="109482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400">
                <a:latin typeface="Arial" panose="020B0604020202020204" pitchFamily="34" charset="0"/>
                <a:cs typeface="Arial" panose="020B0604020202020204" pitchFamily="34" charset="0"/>
              </a:rPr>
              <a:t>Fig 13: </a:t>
            </a: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Comparison of to most dominant guilds in air a) Soil and b) air samples</a:t>
            </a:r>
            <a:endParaRPr lang="en-DE" sz="14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6A6BE48-A16F-4596-1EAE-62522BFEE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264" y="6256520"/>
            <a:ext cx="1449978" cy="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otspot in Biodiversity Research">
            <a:extLst>
              <a:ext uri="{FF2B5EF4-FFF2-40B4-BE49-F238E27FC236}">
                <a16:creationId xmlns:a16="http://schemas.microsoft.com/office/drawing/2014/main" id="{FCD20BDD-4498-6A13-673D-9A710BB87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75" y="6463119"/>
            <a:ext cx="1003389" cy="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76">
            <a:extLst>
              <a:ext uri="{FF2B5EF4-FFF2-40B4-BE49-F238E27FC236}">
                <a16:creationId xmlns:a16="http://schemas.microsoft.com/office/drawing/2014/main" id="{1B11EAD5-3B51-0A05-7FB4-E286DEAE3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686" y="6523871"/>
            <a:ext cx="2743200" cy="365125"/>
          </a:xfrm>
        </p:spPr>
        <p:txBody>
          <a:bodyPr/>
          <a:lstStyle/>
          <a:p>
            <a:fld id="{44342E24-A44F-4F4B-898E-62CE74078178}" type="slidenum">
              <a:rPr lang="en-DE" smtClean="0"/>
              <a:t>16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191560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3FE8A4-F8AD-4876-5AF6-52009F379341}"/>
              </a:ext>
            </a:extLst>
          </p:cNvPr>
          <p:cNvSpPr txBox="1"/>
          <p:nvPr/>
        </p:nvSpPr>
        <p:spPr>
          <a:xfrm>
            <a:off x="808638" y="386930"/>
            <a:ext cx="9236700" cy="1188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Conclusions: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9DAE9-C62B-A466-EB2F-D0F9F2313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17" y="2559235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Bacteria, air samples showed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lower diversity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mostly dominated by a few similar species like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Pseudomonas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spp. while soil samples were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more diverse and even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Fungi, air samples showed relatively higher diversity, similar to the corresponding soil samples.</a:t>
            </a:r>
          </a:p>
          <a:p>
            <a:pPr lvl="1"/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Microbial communities in soil and air were distinctly separated in composition.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Seasonality and tree type did not seem to influence the composition and diversity of PBAPs in our dataset.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Soil does not appear to be the original source of the dominant airborne microbes, suggesting  the need for further exploration of other sources like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phyllosphere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surrounding water bodies.</a:t>
            </a:r>
          </a:p>
        </p:txBody>
      </p:sp>
      <p:pic>
        <p:nvPicPr>
          <p:cNvPr id="8" name="Picture 7" descr="Hotspot in Biodiversity Research">
            <a:extLst>
              <a:ext uri="{FF2B5EF4-FFF2-40B4-BE49-F238E27FC236}">
                <a16:creationId xmlns:a16="http://schemas.microsoft.com/office/drawing/2014/main" id="{2B3F873E-68CA-B2A5-4E48-68D9A1699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75" y="6463119"/>
            <a:ext cx="1003389" cy="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76">
            <a:extLst>
              <a:ext uri="{FF2B5EF4-FFF2-40B4-BE49-F238E27FC236}">
                <a16:creationId xmlns:a16="http://schemas.microsoft.com/office/drawing/2014/main" id="{BC2F2BB6-3127-FC26-1EAE-49BC43601C3A}"/>
              </a:ext>
            </a:extLst>
          </p:cNvPr>
          <p:cNvSpPr txBox="1">
            <a:spLocks/>
          </p:cNvSpPr>
          <p:nvPr/>
        </p:nvSpPr>
        <p:spPr>
          <a:xfrm>
            <a:off x="3587686" y="65238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342E24-A44F-4F4B-898E-62CE74078178}" type="slidenum">
              <a:rPr lang="en-DE" smtClean="0"/>
              <a:pPr/>
              <a:t>17</a:t>
            </a:fld>
            <a:endParaRPr lang="en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D402841-A9C0-E88B-7942-9F5CE2F30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264" y="6256520"/>
            <a:ext cx="1454708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439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24E0F-7138-CF84-0083-3843C7EE1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DE" sz="2000" dirty="0">
                <a:latin typeface="Arial" panose="020B0604020202020204" pitchFamily="34" charset="0"/>
                <a:cs typeface="Arial" panose="020B0604020202020204" pitchFamily="34" charset="0"/>
              </a:rPr>
              <a:t>For the ecological role analysis of Fungi, the soil samples showed dominance of saprotrophs and epiphytes while the air samples showed dominance of wood saprotrophs and plant/animal-pathogens. </a:t>
            </a:r>
          </a:p>
          <a:p>
            <a:r>
              <a:rPr lang="en-DE" sz="2000" dirty="0">
                <a:latin typeface="Arial" panose="020B0604020202020204" pitchFamily="34" charset="0"/>
                <a:cs typeface="Arial" panose="020B0604020202020204" pitchFamily="34" charset="0"/>
              </a:rPr>
              <a:t>The presence of potential plant as well as animal pathogens in the air reinforces the importance of air monitoring. </a:t>
            </a:r>
          </a:p>
          <a:p>
            <a:endParaRPr lang="en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with different colored bars&#10;&#10;AI-generated content may be incorrect.">
            <a:extLst>
              <a:ext uri="{FF2B5EF4-FFF2-40B4-BE49-F238E27FC236}">
                <a16:creationId xmlns:a16="http://schemas.microsoft.com/office/drawing/2014/main" id="{5CB6D858-4331-9539-B9B4-16D260BEC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8" r="-3" b="-2"/>
          <a:stretch>
            <a:fillRect/>
          </a:stretch>
        </p:blipFill>
        <p:spPr>
          <a:xfrm>
            <a:off x="6077779" y="826565"/>
            <a:ext cx="5367056" cy="466681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07165F2-8DC2-9048-9E76-834861D75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264" y="6256520"/>
            <a:ext cx="1449978" cy="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otspot in Biodiversity Research">
            <a:extLst>
              <a:ext uri="{FF2B5EF4-FFF2-40B4-BE49-F238E27FC236}">
                <a16:creationId xmlns:a16="http://schemas.microsoft.com/office/drawing/2014/main" id="{81CEA705-33FC-D9D1-282D-D9B4D724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75" y="6463119"/>
            <a:ext cx="1003389" cy="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6">
            <a:extLst>
              <a:ext uri="{FF2B5EF4-FFF2-40B4-BE49-F238E27FC236}">
                <a16:creationId xmlns:a16="http://schemas.microsoft.com/office/drawing/2014/main" id="{08DF82E1-E694-D1DD-54C3-E8256B0E2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686" y="6523871"/>
            <a:ext cx="2743200" cy="365125"/>
          </a:xfrm>
        </p:spPr>
        <p:txBody>
          <a:bodyPr/>
          <a:lstStyle/>
          <a:p>
            <a:fld id="{44342E24-A44F-4F4B-898E-62CE74078178}" type="slidenum">
              <a:rPr lang="en-DE" smtClean="0"/>
              <a:t>18</a:t>
            </a:fld>
            <a:endParaRPr lang="en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37BAE9-E1BD-E970-B336-445A52B0A51F}"/>
              </a:ext>
            </a:extLst>
          </p:cNvPr>
          <p:cNvSpPr txBox="1"/>
          <p:nvPr/>
        </p:nvSpPr>
        <p:spPr>
          <a:xfrm>
            <a:off x="6756728" y="6002313"/>
            <a:ext cx="109482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400" dirty="0">
                <a:latin typeface="Arial" panose="020B0604020202020204" pitchFamily="34" charset="0"/>
                <a:cs typeface="Arial" panose="020B0604020202020204" pitchFamily="34" charset="0"/>
              </a:rPr>
              <a:t>Fig 14: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Most dominant guilds in soil and air samples</a:t>
            </a:r>
            <a:endParaRPr lang="en-DE" sz="1400" dirty="0"/>
          </a:p>
        </p:txBody>
      </p:sp>
    </p:spTree>
    <p:extLst>
      <p:ext uri="{BB962C8B-B14F-4D97-AF65-F5344CB8AC3E}">
        <p14:creationId xmlns:p14="http://schemas.microsoft.com/office/powerpoint/2010/main" val="511057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evice in the woods&#10;&#10;AI-generated content may be incorrect.">
            <a:extLst>
              <a:ext uri="{FF2B5EF4-FFF2-40B4-BE49-F238E27FC236}">
                <a16:creationId xmlns:a16="http://schemas.microsoft.com/office/drawing/2014/main" id="{8305C967-66F6-ECD2-0416-472513044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" r="4411" b="1"/>
          <a:stretch>
            <a:fillRect/>
          </a:stretch>
        </p:blipFill>
        <p:spPr>
          <a:xfrm>
            <a:off x="-6507" y="1183339"/>
            <a:ext cx="4046132" cy="5707537"/>
          </a:xfrm>
          <a:prstGeom prst="rect">
            <a:avLst/>
          </a:prstGeom>
        </p:spPr>
      </p:pic>
      <p:pic>
        <p:nvPicPr>
          <p:cNvPr id="7" name="Picture 6" descr="A forest with white flowers&#10;&#10;AI-generated content may be incorrect.">
            <a:extLst>
              <a:ext uri="{FF2B5EF4-FFF2-40B4-BE49-F238E27FC236}">
                <a16:creationId xmlns:a16="http://schemas.microsoft.com/office/drawing/2014/main" id="{CD1DCFCC-9FFE-49F1-4B47-079E1433E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8" r="2" b="10009"/>
          <a:stretch>
            <a:fillRect/>
          </a:stretch>
        </p:blipFill>
        <p:spPr>
          <a:xfrm>
            <a:off x="4094960" y="10"/>
            <a:ext cx="4029005" cy="5707527"/>
          </a:xfrm>
          <a:prstGeom prst="rect">
            <a:avLst/>
          </a:prstGeom>
        </p:spPr>
      </p:pic>
      <p:pic>
        <p:nvPicPr>
          <p:cNvPr id="5" name="Picture 4" descr="A tree trunk with a box on it&#10;&#10;AI-generated content may be incorrect.">
            <a:extLst>
              <a:ext uri="{FF2B5EF4-FFF2-40B4-BE49-F238E27FC236}">
                <a16:creationId xmlns:a16="http://schemas.microsoft.com/office/drawing/2014/main" id="{01D2551E-5563-C958-6B0F-63105EF20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r="112" b="1"/>
          <a:stretch>
            <a:fillRect/>
          </a:stretch>
        </p:blipFill>
        <p:spPr>
          <a:xfrm>
            <a:off x="8179347" y="1183339"/>
            <a:ext cx="4012654" cy="57075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EEF225-59E9-9180-5F1A-4AF7E5F90A02}"/>
              </a:ext>
            </a:extLst>
          </p:cNvPr>
          <p:cNvSpPr txBox="1"/>
          <p:nvPr/>
        </p:nvSpPr>
        <p:spPr>
          <a:xfrm>
            <a:off x="4936901" y="5975797"/>
            <a:ext cx="2318198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DE" sz="3200" dirty="0"/>
              <a:t>THANK YOU!</a:t>
            </a:r>
          </a:p>
        </p:txBody>
      </p:sp>
      <p:pic>
        <p:nvPicPr>
          <p:cNvPr id="2" name="Picture 4" descr="Hotspot in Biodiversity Research">
            <a:extLst>
              <a:ext uri="{FF2B5EF4-FFF2-40B4-BE49-F238E27FC236}">
                <a16:creationId xmlns:a16="http://schemas.microsoft.com/office/drawing/2014/main" id="{F20FFA56-6FEB-E907-C855-2BB666011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849" y="6500031"/>
            <a:ext cx="1003389" cy="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A3F59B5-AB2C-CC12-63AA-96D7AE565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475" y="5972922"/>
            <a:ext cx="882374" cy="35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93F9A1F-E279-F10E-39EF-761250FC8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356" y="5955861"/>
            <a:ext cx="882374" cy="36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UFZ - YouTube">
            <a:extLst>
              <a:ext uri="{FF2B5EF4-FFF2-40B4-BE49-F238E27FC236}">
                <a16:creationId xmlns:a16="http://schemas.microsoft.com/office/drawing/2014/main" id="{FF3DD397-9170-9BB3-1708-637E8248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770" y="6400600"/>
            <a:ext cx="363317" cy="36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779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F2C37-50AC-3AC9-D7F4-D855EAEBB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CE1DC82-CB1B-D498-9CA1-82516825B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67" y="480060"/>
            <a:ext cx="6834509" cy="1360728"/>
          </a:xfrm>
        </p:spPr>
        <p:txBody>
          <a:bodyPr anchor="b">
            <a:noAutofit/>
          </a:bodyPr>
          <a:lstStyle/>
          <a:p>
            <a:r>
              <a:rPr lang="en-DE" sz="4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DE" sz="4000" dirty="0">
                <a:latin typeface="Arial" panose="020B0604020202020204" pitchFamily="34" charset="0"/>
                <a:cs typeface="Arial" panose="020B0604020202020204" pitchFamily="34" charset="0"/>
              </a:rPr>
              <a:t>at are bioaerosols? </a:t>
            </a:r>
            <a:br>
              <a:rPr lang="en-DE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B6BBC22-FD1A-AD9E-9271-95EAA6666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641" y="1511767"/>
            <a:ext cx="5009175" cy="427064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Primary Biological Aerosol Particles (PBAPs)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 are airborne biological components which are directly emitted from the biosphere into the atmosphere.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They include bacteria, fungi, viruses, spores, pollen, and plant or animal debris (Després et al., 2012).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Their dispersion is influenced by physical, meteorological, and  biological factors.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group of different types of bacteria&#10;&#10;AI-generated content may be incorrect.">
            <a:extLst>
              <a:ext uri="{FF2B5EF4-FFF2-40B4-BE49-F238E27FC236}">
                <a16:creationId xmlns:a16="http://schemas.microsoft.com/office/drawing/2014/main" id="{F618A48F-B8BD-1559-88A0-0094B994F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185" y="1475352"/>
            <a:ext cx="5158148" cy="39072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4D27BA-7A41-2CDA-BE18-ACAFF774DBCB}"/>
              </a:ext>
            </a:extLst>
          </p:cNvPr>
          <p:cNvSpPr txBox="1"/>
          <p:nvPr/>
        </p:nvSpPr>
        <p:spPr>
          <a:xfrm>
            <a:off x="5859304" y="5453390"/>
            <a:ext cx="6332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Fig 1: Different types of PBAPs</a:t>
            </a: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(Made in BioRender)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CFE762E-E67E-17EF-B63C-225AA0EF6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1400" y="6501405"/>
            <a:ext cx="2743200" cy="365125"/>
          </a:xfrm>
        </p:spPr>
        <p:txBody>
          <a:bodyPr/>
          <a:lstStyle/>
          <a:p>
            <a:fld id="{44342E24-A44F-4F4B-898E-62CE74078178}" type="slidenum">
              <a:rPr lang="en-DE" smtClean="0"/>
              <a:t>2</a:t>
            </a:fld>
            <a:endParaRPr lang="en-D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33A5B8B-FB3D-2377-8872-4C182FB70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264" y="6256520"/>
            <a:ext cx="1449978" cy="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tspot in Biodiversity Research">
            <a:extLst>
              <a:ext uri="{FF2B5EF4-FFF2-40B4-BE49-F238E27FC236}">
                <a16:creationId xmlns:a16="http://schemas.microsoft.com/office/drawing/2014/main" id="{1B4537DB-C32C-66CA-F349-EF35528E7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75" y="6463119"/>
            <a:ext cx="1003389" cy="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218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C26D42-7289-7ACF-0590-21E770DB43AF}"/>
              </a:ext>
            </a:extLst>
          </p:cNvPr>
          <p:cNvSpPr txBox="1"/>
          <p:nvPr/>
        </p:nvSpPr>
        <p:spPr>
          <a:xfrm>
            <a:off x="574509" y="279131"/>
            <a:ext cx="439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Supplementary material- </a:t>
            </a:r>
          </a:p>
        </p:txBody>
      </p:sp>
      <p:pic>
        <p:nvPicPr>
          <p:cNvPr id="2" name="Picture 1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A8BC66E6-80F7-1273-01F0-1C81FEA9F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r="16902"/>
          <a:stretch>
            <a:fillRect/>
          </a:stretch>
        </p:blipFill>
        <p:spPr>
          <a:xfrm>
            <a:off x="574509" y="932937"/>
            <a:ext cx="3411299" cy="5530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77DBF8-39EE-F993-252F-F5DD25901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264" y="6216764"/>
            <a:ext cx="1449978" cy="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otspot in Biodiversity Research">
            <a:extLst>
              <a:ext uri="{FF2B5EF4-FFF2-40B4-BE49-F238E27FC236}">
                <a16:creationId xmlns:a16="http://schemas.microsoft.com/office/drawing/2014/main" id="{90EA04D7-39E3-1667-261B-DFB90890C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75" y="6423363"/>
            <a:ext cx="1003389" cy="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EE7A2EC-ACC2-05ED-3E64-33BEFE5A24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886395"/>
              </p:ext>
            </p:extLst>
          </p:nvPr>
        </p:nvGraphicFramePr>
        <p:xfrm>
          <a:off x="4966205" y="648463"/>
          <a:ext cx="3114675" cy="21031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98963">
                  <a:extLst>
                    <a:ext uri="{9D8B030D-6E8A-4147-A177-3AD203B41FA5}">
                      <a16:colId xmlns:a16="http://schemas.microsoft.com/office/drawing/2014/main" val="1299077392"/>
                    </a:ext>
                  </a:extLst>
                </a:gridCol>
                <a:gridCol w="764732">
                  <a:extLst>
                    <a:ext uri="{9D8B030D-6E8A-4147-A177-3AD203B41FA5}">
                      <a16:colId xmlns:a16="http://schemas.microsoft.com/office/drawing/2014/main" val="770726436"/>
                    </a:ext>
                  </a:extLst>
                </a:gridCol>
                <a:gridCol w="934245">
                  <a:extLst>
                    <a:ext uri="{9D8B030D-6E8A-4147-A177-3AD203B41FA5}">
                      <a16:colId xmlns:a16="http://schemas.microsoft.com/office/drawing/2014/main" val="3325990982"/>
                    </a:ext>
                  </a:extLst>
                </a:gridCol>
                <a:gridCol w="1116735">
                  <a:extLst>
                    <a:ext uri="{9D8B030D-6E8A-4147-A177-3AD203B41FA5}">
                      <a16:colId xmlns:a16="http://schemas.microsoft.com/office/drawing/2014/main" val="4038448108"/>
                    </a:ext>
                  </a:extLst>
                </a:gridCol>
              </a:tblGrid>
              <a:tr h="389079">
                <a:tc>
                  <a:txBody>
                    <a:bodyPr/>
                    <a:lstStyle/>
                    <a:p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Tree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Sample type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Month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427075"/>
                  </a:ext>
                </a:extLst>
              </a:tr>
              <a:tr h="233448"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Ash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Air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April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531607"/>
                  </a:ext>
                </a:extLst>
              </a:tr>
              <a:tr h="233448"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Ash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Air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May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57554"/>
                  </a:ext>
                </a:extLst>
              </a:tr>
              <a:tr h="233448"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Ash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Air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September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331653"/>
                  </a:ext>
                </a:extLst>
              </a:tr>
              <a:tr h="233448"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Ash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Soil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April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722809"/>
                  </a:ext>
                </a:extLst>
              </a:tr>
              <a:tr h="233448"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Ash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Soil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May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096418"/>
                  </a:ext>
                </a:extLst>
              </a:tr>
              <a:tr h="233448"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F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Ash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Soil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September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56234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49AA086-73C9-3773-5A74-B4A00DC957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800034"/>
              </p:ext>
            </p:extLst>
          </p:nvPr>
        </p:nvGraphicFramePr>
        <p:xfrm>
          <a:off x="4966204" y="3330286"/>
          <a:ext cx="3114675" cy="21031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98963">
                  <a:extLst>
                    <a:ext uri="{9D8B030D-6E8A-4147-A177-3AD203B41FA5}">
                      <a16:colId xmlns:a16="http://schemas.microsoft.com/office/drawing/2014/main" val="1299077392"/>
                    </a:ext>
                  </a:extLst>
                </a:gridCol>
                <a:gridCol w="764732">
                  <a:extLst>
                    <a:ext uri="{9D8B030D-6E8A-4147-A177-3AD203B41FA5}">
                      <a16:colId xmlns:a16="http://schemas.microsoft.com/office/drawing/2014/main" val="770726436"/>
                    </a:ext>
                  </a:extLst>
                </a:gridCol>
                <a:gridCol w="934245">
                  <a:extLst>
                    <a:ext uri="{9D8B030D-6E8A-4147-A177-3AD203B41FA5}">
                      <a16:colId xmlns:a16="http://schemas.microsoft.com/office/drawing/2014/main" val="3325990982"/>
                    </a:ext>
                  </a:extLst>
                </a:gridCol>
                <a:gridCol w="1116735">
                  <a:extLst>
                    <a:ext uri="{9D8B030D-6E8A-4147-A177-3AD203B41FA5}">
                      <a16:colId xmlns:a16="http://schemas.microsoft.com/office/drawing/2014/main" val="4038448108"/>
                    </a:ext>
                  </a:extLst>
                </a:gridCol>
              </a:tblGrid>
              <a:tr h="389079">
                <a:tc>
                  <a:txBody>
                    <a:bodyPr/>
                    <a:lstStyle/>
                    <a:p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Tree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Sample type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Month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427075"/>
                  </a:ext>
                </a:extLst>
              </a:tr>
              <a:tr h="233448"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G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Linden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Air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April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531607"/>
                  </a:ext>
                </a:extLst>
              </a:tr>
              <a:tr h="233448"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H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Linden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Air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May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57554"/>
                  </a:ext>
                </a:extLst>
              </a:tr>
              <a:tr h="233448"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Linden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Air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September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331653"/>
                  </a:ext>
                </a:extLst>
              </a:tr>
              <a:tr h="233448"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J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Linden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Soil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April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722809"/>
                  </a:ext>
                </a:extLst>
              </a:tr>
              <a:tr h="233448"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Linden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Soil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May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096418"/>
                  </a:ext>
                </a:extLst>
              </a:tr>
              <a:tr h="233448"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Linden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Soil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September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56234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B3FB3F4-E82C-CD64-B4B2-BDBF9E8C0D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133873"/>
              </p:ext>
            </p:extLst>
          </p:nvPr>
        </p:nvGraphicFramePr>
        <p:xfrm>
          <a:off x="8658387" y="2168069"/>
          <a:ext cx="3114675" cy="21031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98963">
                  <a:extLst>
                    <a:ext uri="{9D8B030D-6E8A-4147-A177-3AD203B41FA5}">
                      <a16:colId xmlns:a16="http://schemas.microsoft.com/office/drawing/2014/main" val="1299077392"/>
                    </a:ext>
                  </a:extLst>
                </a:gridCol>
                <a:gridCol w="764732">
                  <a:extLst>
                    <a:ext uri="{9D8B030D-6E8A-4147-A177-3AD203B41FA5}">
                      <a16:colId xmlns:a16="http://schemas.microsoft.com/office/drawing/2014/main" val="770726436"/>
                    </a:ext>
                  </a:extLst>
                </a:gridCol>
                <a:gridCol w="934245">
                  <a:extLst>
                    <a:ext uri="{9D8B030D-6E8A-4147-A177-3AD203B41FA5}">
                      <a16:colId xmlns:a16="http://schemas.microsoft.com/office/drawing/2014/main" val="3325990982"/>
                    </a:ext>
                  </a:extLst>
                </a:gridCol>
                <a:gridCol w="1116735">
                  <a:extLst>
                    <a:ext uri="{9D8B030D-6E8A-4147-A177-3AD203B41FA5}">
                      <a16:colId xmlns:a16="http://schemas.microsoft.com/office/drawing/2014/main" val="4038448108"/>
                    </a:ext>
                  </a:extLst>
                </a:gridCol>
              </a:tblGrid>
              <a:tr h="389079">
                <a:tc>
                  <a:txBody>
                    <a:bodyPr/>
                    <a:lstStyle/>
                    <a:p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Tree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Sample type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Month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427075"/>
                  </a:ext>
                </a:extLst>
              </a:tr>
              <a:tr h="233448"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Oak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Air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April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531607"/>
                  </a:ext>
                </a:extLst>
              </a:tr>
              <a:tr h="233448"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Oak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Air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May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57554"/>
                  </a:ext>
                </a:extLst>
              </a:tr>
              <a:tr h="233448"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Oak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Air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September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331653"/>
                  </a:ext>
                </a:extLst>
              </a:tr>
              <a:tr h="233448"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Oak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Soil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April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722809"/>
                  </a:ext>
                </a:extLst>
              </a:tr>
              <a:tr h="233448"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Q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Oak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Soil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May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096418"/>
                  </a:ext>
                </a:extLst>
              </a:tr>
              <a:tr h="233448"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R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Oak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Soil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200" dirty="0">
                          <a:solidFill>
                            <a:schemeClr val="tx1"/>
                          </a:solidFill>
                        </a:rPr>
                        <a:t>September</a:t>
                      </a:r>
                      <a:endParaRPr lang="en-DE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562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573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F010D-3E43-DC6D-3C5C-0639DA592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24" y="26504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DE" sz="3600" b="1" dirty="0">
                <a:latin typeface="Arial" panose="020B0604020202020204" pitchFamily="34" charset="0"/>
                <a:cs typeface="Arial" panose="020B0604020202020204" pitchFamily="34" charset="0"/>
              </a:rPr>
              <a:t>or 16S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B1DD0-86AB-AD11-E835-17FBDDFDC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86" y="1412357"/>
            <a:ext cx="10515600" cy="435133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GB" sz="72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DE" sz="7200" b="1" dirty="0">
                <a:latin typeface="Arial" panose="020B0604020202020204" pitchFamily="34" charset="0"/>
                <a:cs typeface="Arial" panose="020B0604020202020204" pitchFamily="34" charset="0"/>
              </a:rPr>
              <a:t>rimers- </a:t>
            </a:r>
            <a:r>
              <a:rPr lang="en-DE" sz="7200" dirty="0">
                <a:latin typeface="Arial" panose="020B0604020202020204" pitchFamily="34" charset="0"/>
                <a:cs typeface="Arial" panose="020B0604020202020204" pitchFamily="34" charset="0"/>
              </a:rPr>
              <a:t>16S V3-V5 region (459 bp approx)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341F: CCTACGGGNGGCWGCAG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799R: CYAACGAGCGCAACCC</a:t>
            </a:r>
          </a:p>
          <a:p>
            <a:pPr>
              <a:lnSpc>
                <a:spcPct val="120000"/>
              </a:lnSpc>
            </a:pPr>
            <a:r>
              <a:rPr lang="en-GB" sz="7200" b="1" dirty="0">
                <a:latin typeface="Arial" panose="020B0604020202020204" pitchFamily="34" charset="0"/>
                <a:cs typeface="Arial" panose="020B0604020202020204" pitchFamily="34" charset="0"/>
              </a:rPr>
              <a:t>Sequencing depth</a:t>
            </a: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: Between ~100k–120k usable reads per sample (after QC).</a:t>
            </a:r>
          </a:p>
          <a:p>
            <a:pPr>
              <a:lnSpc>
                <a:spcPct val="120000"/>
              </a:lnSpc>
            </a:pPr>
            <a:r>
              <a:rPr lang="en-GB" sz="7200" b="1" dirty="0">
                <a:latin typeface="Arial" panose="020B0604020202020204" pitchFamily="34" charset="0"/>
                <a:cs typeface="Arial" panose="020B0604020202020204" pitchFamily="34" charset="0"/>
              </a:rPr>
              <a:t>Amplicon size</a:t>
            </a: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: ~460 bp (16S V3–V5 region, 341F, 799R).</a:t>
            </a:r>
          </a:p>
          <a:p>
            <a:pPr>
              <a:lnSpc>
                <a:spcPct val="120000"/>
              </a:lnSpc>
            </a:pPr>
            <a:r>
              <a:rPr lang="en-GB" sz="7200" b="1" dirty="0">
                <a:latin typeface="Arial" panose="020B0604020202020204" pitchFamily="34" charset="0"/>
                <a:cs typeface="Arial" panose="020B0604020202020204" pitchFamily="34" charset="0"/>
              </a:rPr>
              <a:t>Primers</a:t>
            </a: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: Standard 341F/799R primer set, removed during preprocessing.</a:t>
            </a:r>
          </a:p>
          <a:p>
            <a:pPr>
              <a:lnSpc>
                <a:spcPct val="120000"/>
              </a:lnSpc>
            </a:pP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Bacteria (16S V3–V5, 341F–799R primers)</a:t>
            </a:r>
          </a:p>
          <a:p>
            <a:pPr>
              <a:lnSpc>
                <a:spcPct val="120000"/>
              </a:lnSpc>
            </a:pP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Databases: NCBI NT + RDP</a:t>
            </a:r>
          </a:p>
          <a:p>
            <a:pPr>
              <a:lnSpc>
                <a:spcPct val="120000"/>
              </a:lnSpc>
            </a:pPr>
            <a:r>
              <a:rPr lang="en-GB" sz="7200" b="1" dirty="0">
                <a:latin typeface="Arial" panose="020B0604020202020204" pitchFamily="34" charset="0"/>
                <a:cs typeface="Arial" panose="020B0604020202020204" pitchFamily="34" charset="0"/>
              </a:rPr>
              <a:t>Reads per sample</a:t>
            </a: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 (raw to non-chimeric):</a:t>
            </a:r>
          </a:p>
          <a:p>
            <a:pPr marL="0" indent="0">
              <a:buNone/>
            </a:pPr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CFC707-8B5E-600F-D9CB-EDC56F564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264" y="6216764"/>
            <a:ext cx="1449978" cy="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otspot in Biodiversity Research">
            <a:extLst>
              <a:ext uri="{FF2B5EF4-FFF2-40B4-BE49-F238E27FC236}">
                <a16:creationId xmlns:a16="http://schemas.microsoft.com/office/drawing/2014/main" id="{4826BD2E-256E-D400-83A4-C16DC2DB7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75" y="6423363"/>
            <a:ext cx="1003389" cy="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E22000-E774-B59E-578C-0EB141D11CC7}"/>
              </a:ext>
            </a:extLst>
          </p:cNvPr>
          <p:cNvSpPr txBox="1"/>
          <p:nvPr/>
        </p:nvSpPr>
        <p:spPr>
          <a:xfrm>
            <a:off x="410548" y="4946035"/>
            <a:ext cx="60975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/>
              <a:t>Raw data</a:t>
            </a:r>
            <a:r>
              <a:rPr lang="en-GB" dirty="0"/>
              <a:t> (initial reads): ~</a:t>
            </a:r>
            <a:r>
              <a:rPr lang="en-GB" b="1" dirty="0"/>
              <a:t>125,099</a:t>
            </a:r>
            <a:endParaRPr lang="en-GB" dirty="0"/>
          </a:p>
          <a:p>
            <a:pPr>
              <a:buNone/>
            </a:pPr>
            <a:r>
              <a:rPr lang="en-GB" b="1" dirty="0"/>
              <a:t>Non-chimeric reads</a:t>
            </a:r>
            <a:r>
              <a:rPr lang="en-GB" dirty="0"/>
              <a:t> (after removing chimeras): ~</a:t>
            </a:r>
            <a:r>
              <a:rPr lang="en-GB" b="1" dirty="0"/>
              <a:t>36,837</a:t>
            </a:r>
            <a:endParaRPr lang="en-GB" dirty="0"/>
          </a:p>
          <a:p>
            <a:pPr>
              <a:buNone/>
            </a:pPr>
            <a:r>
              <a:rPr lang="en-GB" b="1" dirty="0"/>
              <a:t>ASVs after length filtering</a:t>
            </a:r>
            <a:r>
              <a:rPr lang="en-GB" dirty="0"/>
              <a:t> (final usable reads): ~</a:t>
            </a:r>
            <a:r>
              <a:rPr lang="en-GB" b="1" dirty="0"/>
              <a:t>35,067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7646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2EC39-9BB1-B45D-9182-3A485FF80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75" y="265395"/>
            <a:ext cx="10515600" cy="1325563"/>
          </a:xfrm>
        </p:spPr>
        <p:txBody>
          <a:bodyPr>
            <a:normAutofit/>
          </a:bodyPr>
          <a:lstStyle/>
          <a:p>
            <a:r>
              <a:rPr lang="en-DE" sz="3600" b="1" dirty="0">
                <a:latin typeface="Arial" panose="020B0604020202020204" pitchFamily="34" charset="0"/>
                <a:cs typeface="Arial" panose="020B0604020202020204" pitchFamily="34" charset="0"/>
              </a:rPr>
              <a:t>For ITSFngs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4894B-E6CD-8B32-B5FA-C31FB617F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75" y="1445184"/>
            <a:ext cx="11587397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The fungal sequencing targeted the ITS region (Internal Transcribed Spacer).</a:t>
            </a:r>
          </a:p>
          <a:p>
            <a:pPr>
              <a:lnSpc>
                <a:spcPct val="120000"/>
              </a:lnSpc>
            </a:pPr>
            <a:r>
              <a:rPr lang="en-GB" sz="1900" b="1" dirty="0">
                <a:latin typeface="Arial" panose="020B0604020202020204" pitchFamily="34" charset="0"/>
                <a:cs typeface="Arial" panose="020B0604020202020204" pitchFamily="34" charset="0"/>
              </a:rPr>
              <a:t>Primers- 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ITS1F (forward) and ITS2R (reverse).</a:t>
            </a:r>
          </a:p>
          <a:p>
            <a:pPr lvl="1">
              <a:lnSpc>
                <a:spcPct val="120000"/>
              </a:lnSpc>
            </a:pP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ITS1F: CTTGGTCATTTAGAGGAAGTAA</a:t>
            </a:r>
          </a:p>
          <a:p>
            <a:pPr lvl="1">
              <a:lnSpc>
                <a:spcPct val="120000"/>
              </a:lnSpc>
            </a:pP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ITS2 R: GCTGCGTTCTTCATCGATGC</a:t>
            </a:r>
          </a:p>
          <a:p>
            <a:pPr>
              <a:lnSpc>
                <a:spcPct val="120000"/>
              </a:lnSpc>
            </a:pPr>
            <a:r>
              <a:rPr lang="en-GB" sz="1900" b="1" dirty="0">
                <a:latin typeface="Arial" panose="020B0604020202020204" pitchFamily="34" charset="0"/>
                <a:cs typeface="Arial" panose="020B0604020202020204" pitchFamily="34" charset="0"/>
              </a:rPr>
              <a:t>Amplicon size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: 250–600 bp (variable across fungal taxa).</a:t>
            </a:r>
          </a:p>
          <a:p>
            <a:pPr>
              <a:lnSpc>
                <a:spcPct val="120000"/>
              </a:lnSpc>
            </a:pPr>
            <a:r>
              <a:rPr lang="en-GB" sz="1900" b="1" dirty="0">
                <a:latin typeface="Arial" panose="020B0604020202020204" pitchFamily="34" charset="0"/>
                <a:cs typeface="Arial" panose="020B0604020202020204" pitchFamily="34" charset="0"/>
              </a:rPr>
              <a:t>Databases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: UNITE Fungi + NCBI NT + UNITE INSD All eukaryotes.</a:t>
            </a:r>
          </a:p>
          <a:p>
            <a:pPr>
              <a:lnSpc>
                <a:spcPct val="120000"/>
              </a:lnSpc>
            </a:pP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Analysis: ASV (DADA2) pipeline</a:t>
            </a:r>
          </a:p>
          <a:p>
            <a:pPr>
              <a:lnSpc>
                <a:spcPct val="120000"/>
              </a:lnSpc>
            </a:pPr>
            <a:r>
              <a:rPr lang="en-GB" sz="1900" b="1" dirty="0">
                <a:latin typeface="Arial" panose="020B0604020202020204" pitchFamily="34" charset="0"/>
                <a:cs typeface="Arial" panose="020B0604020202020204" pitchFamily="34" charset="0"/>
              </a:rPr>
              <a:t>Reads per sample 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(raw to non-chimeric):</a:t>
            </a:r>
          </a:p>
          <a:p>
            <a:pPr>
              <a:lnSpc>
                <a:spcPct val="100000"/>
              </a:lnSpc>
            </a:pPr>
            <a:endParaRPr lang="en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93882F-75A9-A316-7DC6-A1579EA30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264" y="6216764"/>
            <a:ext cx="1449978" cy="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tspot in Biodiversity Research">
            <a:extLst>
              <a:ext uri="{FF2B5EF4-FFF2-40B4-BE49-F238E27FC236}">
                <a16:creationId xmlns:a16="http://schemas.microsoft.com/office/drawing/2014/main" id="{9392AE45-1B20-EF99-D9E9-BE992B79F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75" y="6423363"/>
            <a:ext cx="1003389" cy="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5C2347-923E-27EF-0ED4-C58E4F89A46E}"/>
              </a:ext>
            </a:extLst>
          </p:cNvPr>
          <p:cNvSpPr txBox="1"/>
          <p:nvPr/>
        </p:nvSpPr>
        <p:spPr>
          <a:xfrm>
            <a:off x="649586" y="5100850"/>
            <a:ext cx="6097508" cy="1391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Raw: 102,544 – 151,989 (median 134,596)</a:t>
            </a:r>
          </a:p>
          <a:p>
            <a:pPr lvl="1">
              <a:lnSpc>
                <a:spcPct val="12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Non-chimeric: 84,494 – 118,802 (median 110,264, mean ~107,930)</a:t>
            </a:r>
          </a:p>
          <a:p>
            <a:pPr lvl="1">
              <a:lnSpc>
                <a:spcPct val="12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Overall retained (final vs. raw): ~82.7%</a:t>
            </a:r>
          </a:p>
        </p:txBody>
      </p:sp>
    </p:spTree>
    <p:extLst>
      <p:ext uri="{BB962C8B-B14F-4D97-AF65-F5344CB8AC3E}">
        <p14:creationId xmlns:p14="http://schemas.microsoft.com/office/powerpoint/2010/main" val="1623428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C6E652B-B325-B0C6-E9D0-8EB08F6BE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439940"/>
              </p:ext>
            </p:extLst>
          </p:nvPr>
        </p:nvGraphicFramePr>
        <p:xfrm>
          <a:off x="2196569" y="1444065"/>
          <a:ext cx="8001000" cy="31600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6218">
                  <a:extLst>
                    <a:ext uri="{9D8B030D-6E8A-4147-A177-3AD203B41FA5}">
                      <a16:colId xmlns:a16="http://schemas.microsoft.com/office/drawing/2014/main" val="1217353234"/>
                    </a:ext>
                  </a:extLst>
                </a:gridCol>
                <a:gridCol w="1516218">
                  <a:extLst>
                    <a:ext uri="{9D8B030D-6E8A-4147-A177-3AD203B41FA5}">
                      <a16:colId xmlns:a16="http://schemas.microsoft.com/office/drawing/2014/main" val="2191502914"/>
                    </a:ext>
                  </a:extLst>
                </a:gridCol>
                <a:gridCol w="2484282">
                  <a:extLst>
                    <a:ext uri="{9D8B030D-6E8A-4147-A177-3AD203B41FA5}">
                      <a16:colId xmlns:a16="http://schemas.microsoft.com/office/drawing/2014/main" val="4170822178"/>
                    </a:ext>
                  </a:extLst>
                </a:gridCol>
                <a:gridCol w="2484282">
                  <a:extLst>
                    <a:ext uri="{9D8B030D-6E8A-4147-A177-3AD203B41FA5}">
                      <a16:colId xmlns:a16="http://schemas.microsoft.com/office/drawing/2014/main" val="3286894440"/>
                    </a:ext>
                  </a:extLst>
                </a:gridCol>
              </a:tblGrid>
              <a:tr h="951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DE" sz="1200" kern="0" dirty="0">
                          <a:effectLst/>
                        </a:rPr>
                        <a:t>Month</a:t>
                      </a:r>
                      <a:endParaRPr lang="en-D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DE" sz="1200" kern="0" dirty="0">
                          <a:effectLst/>
                        </a:rPr>
                        <a:t>Mean temperature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DE" sz="1200" kern="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(average)</a:t>
                      </a:r>
                      <a:endParaRPr lang="en-D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DE" sz="1200" kern="0" dirty="0">
                          <a:effectLst/>
                        </a:rPr>
                        <a:t>RH% (average)</a:t>
                      </a:r>
                      <a:endParaRPr lang="en-D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DE" sz="1200" kern="0" dirty="0">
                          <a:effectLst/>
                        </a:rPr>
                        <a:t>Wind speed (average)</a:t>
                      </a:r>
                      <a:endParaRPr lang="en-D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2319618"/>
                  </a:ext>
                </a:extLst>
              </a:tr>
              <a:tr h="6287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DE" sz="1200" kern="0">
                          <a:effectLst/>
                        </a:rPr>
                        <a:t>April 2024</a:t>
                      </a:r>
                      <a:endParaRPr lang="en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DE" sz="1200" kern="0">
                          <a:effectLst/>
                        </a:rPr>
                        <a:t>≈ 11.3 °C</a:t>
                      </a:r>
                      <a:endParaRPr lang="en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DE" sz="1200" kern="0" dirty="0">
                          <a:effectLst/>
                        </a:rPr>
                        <a:t>72 %</a:t>
                      </a:r>
                      <a:endParaRPr lang="en-D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DE" sz="1200" kern="0" dirty="0">
                          <a:effectLst/>
                        </a:rPr>
                        <a:t>14.3 km/h</a:t>
                      </a:r>
                      <a:endParaRPr lang="en-D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7539466"/>
                  </a:ext>
                </a:extLst>
              </a:tr>
              <a:tr h="6286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DE" sz="1200" kern="0">
                          <a:effectLst/>
                        </a:rPr>
                        <a:t>May 2024</a:t>
                      </a:r>
                      <a:endParaRPr lang="en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DE" sz="1200" kern="0" dirty="0">
                          <a:effectLst/>
                        </a:rPr>
                        <a:t>≈ 15.9°C</a:t>
                      </a:r>
                      <a:endParaRPr lang="en-D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DE" sz="1200" kern="0">
                          <a:effectLst/>
                        </a:rPr>
                        <a:t>75 %</a:t>
                      </a:r>
                      <a:endParaRPr lang="en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DE" sz="1200" kern="0" dirty="0">
                          <a:effectLst/>
                        </a:rPr>
                        <a:t>15 km/h</a:t>
                      </a:r>
                      <a:endParaRPr lang="en-D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3544060"/>
                  </a:ext>
                </a:extLst>
              </a:tr>
              <a:tr h="951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DE" sz="1200" kern="0">
                          <a:effectLst/>
                        </a:rPr>
                        <a:t>September 2024</a:t>
                      </a:r>
                      <a:endParaRPr lang="en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DE" sz="1200" kern="0" dirty="0">
                          <a:effectLst/>
                        </a:rPr>
                        <a:t>≈ 13°C</a:t>
                      </a:r>
                      <a:endParaRPr lang="en-D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DE" sz="1200" kern="0" dirty="0">
                          <a:effectLst/>
                        </a:rPr>
                        <a:t>69 %</a:t>
                      </a:r>
                      <a:endParaRPr lang="en-D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DE" sz="1200" kern="0" dirty="0">
                          <a:effectLst/>
                        </a:rPr>
                        <a:t>21.1 km/h</a:t>
                      </a:r>
                      <a:endParaRPr lang="en-D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113163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5766C782-3515-04D3-43A4-76160088F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264" y="6216764"/>
            <a:ext cx="1449978" cy="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tspot in Biodiversity Research">
            <a:extLst>
              <a:ext uri="{FF2B5EF4-FFF2-40B4-BE49-F238E27FC236}">
                <a16:creationId xmlns:a16="http://schemas.microsoft.com/office/drawing/2014/main" id="{A92DDBE9-963C-5BED-216E-7450D37E5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75" y="6423363"/>
            <a:ext cx="1003389" cy="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649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haracteristic size ranges of atmospheric particles and bioaerosols (A)...  | Download Scientific Diagram">
            <a:extLst>
              <a:ext uri="{FF2B5EF4-FFF2-40B4-BE49-F238E27FC236}">
                <a16:creationId xmlns:a16="http://schemas.microsoft.com/office/drawing/2014/main" id="{CBEC0826-E756-B9A3-BDFC-55984ABC3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993" y="1404697"/>
            <a:ext cx="5622258" cy="341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imited dispersal of giant bioaerosol particles - ATTO">
            <a:extLst>
              <a:ext uri="{FF2B5EF4-FFF2-40B4-BE49-F238E27FC236}">
                <a16:creationId xmlns:a16="http://schemas.microsoft.com/office/drawing/2014/main" id="{1D7090BD-A412-0395-D385-6AF3B02F4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8699" y="863197"/>
            <a:ext cx="4915554" cy="395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17366-E8B0-ED2F-34DF-A2F20CADCFD4}"/>
              </a:ext>
            </a:extLst>
          </p:cNvPr>
          <p:cNvSpPr txBox="1"/>
          <p:nvPr/>
        </p:nvSpPr>
        <p:spPr>
          <a:xfrm>
            <a:off x="608914" y="5266092"/>
            <a:ext cx="549433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Fig 2: Characteristic size ranges of atmospheric particles and bioaerosols</a:t>
            </a: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(A) protein (B) virus, (C) bacteria, (D) fungal spore and (E) pollen grain </a:t>
            </a: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(Fröhlich-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Nowoisky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et al. 2016)</a:t>
            </a:r>
          </a:p>
          <a:p>
            <a:pPr algn="ctr"/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BE34E-E858-6BE3-3B7B-0708458E8896}"/>
              </a:ext>
            </a:extLst>
          </p:cNvPr>
          <p:cNvSpPr txBox="1"/>
          <p:nvPr/>
        </p:nvSpPr>
        <p:spPr>
          <a:xfrm>
            <a:off x="6772268" y="5306939"/>
            <a:ext cx="45505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0" i="0" u="none" strike="noStrike" dirty="0">
                <a:solidFill>
                  <a:srgbClr val="49494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 3: Microscopic images of giant aerosol particles found at ATTO</a:t>
            </a:r>
          </a:p>
          <a:p>
            <a:pPr algn="ctr"/>
            <a:r>
              <a:rPr lang="en-GB" sz="1400" dirty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(Barbosa et al., 2022</a:t>
            </a:r>
            <a:r>
              <a:rPr lang="en-GB" sz="1400" b="0" i="0" u="none" strike="noStrike" dirty="0">
                <a:solidFill>
                  <a:srgbClr val="49494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5B890BE-F833-3CEF-B06D-E8C48FD7C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1400" y="6505169"/>
            <a:ext cx="2743200" cy="365125"/>
          </a:xfrm>
        </p:spPr>
        <p:txBody>
          <a:bodyPr/>
          <a:lstStyle/>
          <a:p>
            <a:fld id="{44342E24-A44F-4F4B-898E-62CE74078178}" type="slidenum">
              <a:rPr lang="en-DE" smtClean="0"/>
              <a:t>3</a:t>
            </a:fld>
            <a:endParaRPr lang="en-DE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5DEEB87-211B-EAE5-60D7-DD1E14B4F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264" y="6256520"/>
            <a:ext cx="1449978" cy="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otspot in Biodiversity Research">
            <a:extLst>
              <a:ext uri="{FF2B5EF4-FFF2-40B4-BE49-F238E27FC236}">
                <a16:creationId xmlns:a16="http://schemas.microsoft.com/office/drawing/2014/main" id="{E075C088-67FE-116F-CAB7-F30D7781D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75" y="6463119"/>
            <a:ext cx="1003389" cy="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621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3AD4E66E-BFC7-EFD9-678D-52A7CC8E3FA0}"/>
              </a:ext>
            </a:extLst>
          </p:cNvPr>
          <p:cNvSpPr txBox="1"/>
          <p:nvPr/>
        </p:nvSpPr>
        <p:spPr>
          <a:xfrm>
            <a:off x="571500" y="12798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3200" dirty="0">
                <a:latin typeface="Arial" panose="020B0604020202020204" pitchFamily="34" charset="0"/>
                <a:cs typeface="Arial" panose="020B0604020202020204" pitchFamily="34" charset="0"/>
              </a:rPr>
              <a:t>Why to study them? </a:t>
            </a:r>
            <a:endParaRPr lang="en-DE" sz="3200" dirty="0"/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4457BA7C-C63C-D711-C95F-A8B5B06C0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166" y="6433499"/>
            <a:ext cx="1007076" cy="42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otspot in Biodiversity Research">
            <a:extLst>
              <a:ext uri="{FF2B5EF4-FFF2-40B4-BE49-F238E27FC236}">
                <a16:creationId xmlns:a16="http://schemas.microsoft.com/office/drawing/2014/main" id="{421BFCF8-049B-AB98-8572-E99E3DEBD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344" y="6558800"/>
            <a:ext cx="895822" cy="24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diagram of a river and a factory&#10;&#10;AI-generated content may be incorrect.">
            <a:extLst>
              <a:ext uri="{FF2B5EF4-FFF2-40B4-BE49-F238E27FC236}">
                <a16:creationId xmlns:a16="http://schemas.microsoft.com/office/drawing/2014/main" id="{D2B77086-95B5-D6AE-4B30-4080A6242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"/>
          <a:stretch>
            <a:fillRect/>
          </a:stretch>
        </p:blipFill>
        <p:spPr>
          <a:xfrm>
            <a:off x="1396248" y="801741"/>
            <a:ext cx="9981883" cy="5580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84407DFB-D3B8-68FA-6ECE-36BDCBB7B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1400" y="6505169"/>
            <a:ext cx="2743200" cy="365125"/>
          </a:xfrm>
        </p:spPr>
        <p:txBody>
          <a:bodyPr/>
          <a:lstStyle/>
          <a:p>
            <a:fld id="{44342E24-A44F-4F4B-898E-62CE74078178}" type="slidenum">
              <a:rPr lang="en-DE" smtClean="0"/>
              <a:t>4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924163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plant&#10;&#10;AI-generated content may be incorrect.">
            <a:extLst>
              <a:ext uri="{FF2B5EF4-FFF2-40B4-BE49-F238E27FC236}">
                <a16:creationId xmlns:a16="http://schemas.microsoft.com/office/drawing/2014/main" id="{4D6E6CE6-B201-9825-8F20-ACB8299B2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9" y="141135"/>
            <a:ext cx="11270974" cy="654562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34FB241-5303-24BC-4758-D896E0488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264" y="6256520"/>
            <a:ext cx="1449978" cy="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otspot in Biodiversity Research">
            <a:extLst>
              <a:ext uri="{FF2B5EF4-FFF2-40B4-BE49-F238E27FC236}">
                <a16:creationId xmlns:a16="http://schemas.microsoft.com/office/drawing/2014/main" id="{9609E6F5-B703-9E9D-C858-AF9D0F6AF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75" y="6463119"/>
            <a:ext cx="1003389" cy="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76">
            <a:extLst>
              <a:ext uri="{FF2B5EF4-FFF2-40B4-BE49-F238E27FC236}">
                <a16:creationId xmlns:a16="http://schemas.microsoft.com/office/drawing/2014/main" id="{0469F596-9F98-F21F-1E14-604659644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686" y="6523871"/>
            <a:ext cx="2743200" cy="365125"/>
          </a:xfrm>
        </p:spPr>
        <p:txBody>
          <a:bodyPr/>
          <a:lstStyle/>
          <a:p>
            <a:fld id="{44342E24-A44F-4F4B-898E-62CE74078178}" type="slidenum">
              <a:rPr lang="en-DE" smtClean="0"/>
              <a:t>5</a:t>
            </a:fld>
            <a:endParaRPr lang="en-D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69828D-D896-1034-DBD5-AF6E5E298CBA}"/>
              </a:ext>
            </a:extLst>
          </p:cNvPr>
          <p:cNvSpPr txBox="1"/>
          <p:nvPr/>
        </p:nvSpPr>
        <p:spPr>
          <a:xfrm>
            <a:off x="1772356" y="2607733"/>
            <a:ext cx="575734" cy="2769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CD9A4C-85F6-1D71-0840-AED43730C114}"/>
              </a:ext>
            </a:extLst>
          </p:cNvPr>
          <p:cNvSpPr/>
          <p:nvPr/>
        </p:nvSpPr>
        <p:spPr>
          <a:xfrm>
            <a:off x="2932930" y="998197"/>
            <a:ext cx="1309511" cy="50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76DFAA-A052-25A1-EEA1-0CDFBE8B4E1E}"/>
              </a:ext>
            </a:extLst>
          </p:cNvPr>
          <p:cNvSpPr txBox="1"/>
          <p:nvPr/>
        </p:nvSpPr>
        <p:spPr>
          <a:xfrm>
            <a:off x="2754772" y="929537"/>
            <a:ext cx="1665826" cy="600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Sources of Primary Biological Aerosols (PBAPs)</a:t>
            </a:r>
          </a:p>
        </p:txBody>
      </p:sp>
    </p:spTree>
    <p:extLst>
      <p:ext uri="{BB962C8B-B14F-4D97-AF65-F5344CB8AC3E}">
        <p14:creationId xmlns:p14="http://schemas.microsoft.com/office/powerpoint/2010/main" val="1129362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7FDEE-1BB1-118E-7DD3-9A6AA918A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 fontScale="90000"/>
          </a:bodyPr>
          <a:lstStyle/>
          <a:p>
            <a:r>
              <a:rPr lang="en-DE" sz="4000" dirty="0">
                <a:latin typeface="Arial" panose="020B0604020202020204" pitchFamily="34" charset="0"/>
                <a:cs typeface="Arial" panose="020B0604020202020204" pitchFamily="34" charset="0"/>
              </a:rPr>
              <a:t>Objectives: Tracing the origins of PBAPs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DABD0-EB0E-7B67-27DA-51B6F423E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01" y="2527821"/>
            <a:ext cx="4646905" cy="3613149"/>
          </a:xfrm>
        </p:spPr>
        <p:txBody>
          <a:bodyPr anchor="ctr">
            <a:normAutofit fontScale="92500"/>
          </a:bodyPr>
          <a:lstStyle/>
          <a:p>
            <a:r>
              <a:rPr lang="en-DE" sz="2000" dirty="0">
                <a:latin typeface="Arial" panose="020B0604020202020204" pitchFamily="34" charset="0"/>
                <a:cs typeface="Arial" panose="020B0604020202020204" pitchFamily="34" charset="0"/>
              </a:rPr>
              <a:t>To compare air vs. soil microbial diversity and  composition.</a:t>
            </a:r>
          </a:p>
          <a:p>
            <a:r>
              <a:rPr lang="en-DE" sz="2000" dirty="0">
                <a:latin typeface="Arial" panose="020B0604020202020204" pitchFamily="34" charset="0"/>
                <a:cs typeface="Arial" panose="020B0604020202020204" pitchFamily="34" charset="0"/>
              </a:rPr>
              <a:t>To determine the extent to which soil acts as a source of airborne microbes. </a:t>
            </a:r>
          </a:p>
          <a:p>
            <a:r>
              <a:rPr lang="en-DE" sz="2000" dirty="0">
                <a:latin typeface="Arial" panose="020B0604020202020204" pitchFamily="34" charset="0"/>
                <a:cs typeface="Arial" panose="020B0604020202020204" pitchFamily="34" charset="0"/>
              </a:rPr>
              <a:t>To evaluate the influence of seasonality and tree type on PBAPs diversity. </a:t>
            </a:r>
          </a:p>
          <a:p>
            <a:r>
              <a:rPr lang="en-DE" sz="2000" dirty="0">
                <a:latin typeface="Arial" panose="020B0604020202020204" pitchFamily="34" charset="0"/>
                <a:cs typeface="Arial" panose="020B0604020202020204" pitchFamily="34" charset="0"/>
              </a:rPr>
              <a:t>To advance the understanding of ecological role of the PBAPs contributing to broader insights into biodiversity dynamics and ecosystem functioning. </a:t>
            </a:r>
          </a:p>
        </p:txBody>
      </p:sp>
      <p:pic>
        <p:nvPicPr>
          <p:cNvPr id="5" name="Picture 4" descr="Small tree">
            <a:extLst>
              <a:ext uri="{FF2B5EF4-FFF2-40B4-BE49-F238E27FC236}">
                <a16:creationId xmlns:a16="http://schemas.microsoft.com/office/drawing/2014/main" id="{4537BCDB-E107-0371-3C75-CC0EC415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63" r="29636" b="-2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4" name="Slide Number Placeholder 76">
            <a:extLst>
              <a:ext uri="{FF2B5EF4-FFF2-40B4-BE49-F238E27FC236}">
                <a16:creationId xmlns:a16="http://schemas.microsoft.com/office/drawing/2014/main" id="{7135929A-2731-34A5-3AE8-F5F0ED33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09154" y="6538913"/>
            <a:ext cx="2743200" cy="365125"/>
          </a:xfrm>
        </p:spPr>
        <p:txBody>
          <a:bodyPr/>
          <a:lstStyle/>
          <a:p>
            <a:fld id="{44342E24-A44F-4F4B-898E-62CE74078178}" type="slidenum">
              <a:rPr lang="en-DE" smtClean="0"/>
              <a:t>6</a:t>
            </a:fld>
            <a:endParaRPr lang="en-D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10D8819-37A7-DD8E-78A9-B8B8C2A2E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264" y="6256520"/>
            <a:ext cx="1449978" cy="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otspot in Biodiversity Research">
            <a:extLst>
              <a:ext uri="{FF2B5EF4-FFF2-40B4-BE49-F238E27FC236}">
                <a16:creationId xmlns:a16="http://schemas.microsoft.com/office/drawing/2014/main" id="{B977DB07-22E4-C465-CB7A-DA3348B47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393" y="6477001"/>
            <a:ext cx="1003389" cy="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45D73C5-B22C-C9E2-EC23-A9AF7E9CA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325" y="6422409"/>
            <a:ext cx="882374" cy="36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468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7D3C5-2723-C95E-59C0-ADF80126C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a tripod and a camera&#10;&#10;AI-generated content may be incorrect.">
            <a:extLst>
              <a:ext uri="{FF2B5EF4-FFF2-40B4-BE49-F238E27FC236}">
                <a16:creationId xmlns:a16="http://schemas.microsoft.com/office/drawing/2014/main" id="{8BF9DBC4-806C-F4A2-E840-E2060C26F8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494" t="-581" r="5307" b="581"/>
          <a:stretch>
            <a:fillRect/>
          </a:stretch>
        </p:blipFill>
        <p:spPr>
          <a:xfrm>
            <a:off x="597103" y="3629366"/>
            <a:ext cx="2731316" cy="2590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tree with a camera on a tripod&#10;&#10;AI-generated content may be incorrect.">
            <a:extLst>
              <a:ext uri="{FF2B5EF4-FFF2-40B4-BE49-F238E27FC236}">
                <a16:creationId xmlns:a16="http://schemas.microsoft.com/office/drawing/2014/main" id="{9E49C893-E97B-EB9B-A092-8F2DE4DC8F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693" r="24019"/>
          <a:stretch>
            <a:fillRect/>
          </a:stretch>
        </p:blipFill>
        <p:spPr>
          <a:xfrm>
            <a:off x="710509" y="345944"/>
            <a:ext cx="2626202" cy="2825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tree with a tripod&#10;&#10;AI-generated content may be incorrect.">
            <a:extLst>
              <a:ext uri="{FF2B5EF4-FFF2-40B4-BE49-F238E27FC236}">
                <a16:creationId xmlns:a16="http://schemas.microsoft.com/office/drawing/2014/main" id="{87A65D4A-C9F2-48E0-9477-A60FE0921F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144" t="3486" r="19935" b="2687"/>
          <a:stretch>
            <a:fillRect/>
          </a:stretch>
        </p:blipFill>
        <p:spPr>
          <a:xfrm>
            <a:off x="8910020" y="1484974"/>
            <a:ext cx="2737251" cy="2679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1D7050-DB78-3DF7-7A65-091CB1F7C927}"/>
              </a:ext>
            </a:extLst>
          </p:cNvPr>
          <p:cNvSpPr txBox="1"/>
          <p:nvPr/>
        </p:nvSpPr>
        <p:spPr>
          <a:xfrm>
            <a:off x="1590496" y="6246048"/>
            <a:ext cx="629392" cy="368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DE" dirty="0"/>
              <a:t>OAK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F47898-BF81-882A-EB8A-B4717CF5776A}"/>
              </a:ext>
            </a:extLst>
          </p:cNvPr>
          <p:cNvSpPr txBox="1"/>
          <p:nvPr/>
        </p:nvSpPr>
        <p:spPr>
          <a:xfrm>
            <a:off x="1648065" y="3216196"/>
            <a:ext cx="629392" cy="368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DE" dirty="0"/>
              <a:t>ASH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633CE0-E376-991E-6B0A-11303BC0F659}"/>
              </a:ext>
            </a:extLst>
          </p:cNvPr>
          <p:cNvSpPr txBox="1"/>
          <p:nvPr/>
        </p:nvSpPr>
        <p:spPr>
          <a:xfrm>
            <a:off x="9822997" y="4320037"/>
            <a:ext cx="911295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DE" dirty="0"/>
              <a:t>LINDEN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8EBFBA-6832-87F2-F2FF-1D6CCDBE6DD3}"/>
              </a:ext>
            </a:extLst>
          </p:cNvPr>
          <p:cNvSpPr txBox="1"/>
          <p:nvPr/>
        </p:nvSpPr>
        <p:spPr>
          <a:xfrm>
            <a:off x="8558834" y="4977334"/>
            <a:ext cx="3464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Fig 4 : Map of Leipzig Awald forest</a:t>
            </a: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showing the measuring trees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600C40-D5AB-A923-B1C9-A71CC8FC0060}"/>
              </a:ext>
            </a:extLst>
          </p:cNvPr>
          <p:cNvCxnSpPr>
            <a:cxnSpLocks/>
            <a:endCxn id="14" idx="3"/>
          </p:cNvCxnSpPr>
          <p:nvPr/>
        </p:nvCxnSpPr>
        <p:spPr>
          <a:xfrm flipV="1">
            <a:off x="3369902" y="979495"/>
            <a:ext cx="2177815" cy="2236701"/>
          </a:xfrm>
          <a:prstGeom prst="line">
            <a:avLst/>
          </a:prstGeom>
          <a:ln w="1905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4A36DE-794F-96F2-D5AC-33F0393E384E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3369902" y="294087"/>
            <a:ext cx="2156323" cy="633522"/>
          </a:xfrm>
          <a:prstGeom prst="line">
            <a:avLst/>
          </a:prstGeom>
          <a:ln w="1905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41689C-9470-4DEB-F375-DB957E1F5027}"/>
              </a:ext>
            </a:extLst>
          </p:cNvPr>
          <p:cNvCxnSpPr>
            <a:cxnSpLocks/>
            <a:stCxn id="19" idx="5"/>
          </p:cNvCxnSpPr>
          <p:nvPr/>
        </p:nvCxnSpPr>
        <p:spPr>
          <a:xfrm>
            <a:off x="7208157" y="1564244"/>
            <a:ext cx="1651932" cy="2667653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76ECEC-405C-AD3A-F90D-5C2E7EF6B989}"/>
              </a:ext>
            </a:extLst>
          </p:cNvPr>
          <p:cNvCxnSpPr>
            <a:cxnSpLocks/>
            <a:stCxn id="19" idx="6"/>
          </p:cNvCxnSpPr>
          <p:nvPr/>
        </p:nvCxnSpPr>
        <p:spPr>
          <a:xfrm flipV="1">
            <a:off x="7229649" y="1456262"/>
            <a:ext cx="1630440" cy="56096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122D03-59F7-32F1-B250-5FBDB0EB8A82}"/>
              </a:ext>
            </a:extLst>
          </p:cNvPr>
          <p:cNvCxnSpPr>
            <a:cxnSpLocks/>
            <a:endCxn id="9" idx="5"/>
          </p:cNvCxnSpPr>
          <p:nvPr/>
        </p:nvCxnSpPr>
        <p:spPr>
          <a:xfrm>
            <a:off x="3369902" y="3573042"/>
            <a:ext cx="2053532" cy="2032344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B44280F-A85F-AD4A-BED8-47CEE43D98C2}"/>
              </a:ext>
            </a:extLst>
          </p:cNvPr>
          <p:cNvCxnSpPr>
            <a:cxnSpLocks/>
            <a:endCxn id="9" idx="3"/>
          </p:cNvCxnSpPr>
          <p:nvPr/>
        </p:nvCxnSpPr>
        <p:spPr>
          <a:xfrm flipV="1">
            <a:off x="3369902" y="5605386"/>
            <a:ext cx="1949760" cy="651951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CF092B48-9E6B-D05A-854D-5A1C8971A5E3}"/>
              </a:ext>
            </a:extLst>
          </p:cNvPr>
          <p:cNvSpPr/>
          <p:nvPr/>
        </p:nvSpPr>
        <p:spPr>
          <a:xfrm>
            <a:off x="5298170" y="5480122"/>
            <a:ext cx="146756" cy="14675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050E49-1E99-ADB6-18A3-77CF14750DC0}"/>
              </a:ext>
            </a:extLst>
          </p:cNvPr>
          <p:cNvCxnSpPr>
            <a:cxnSpLocks/>
            <a:stCxn id="14" idx="5"/>
          </p:cNvCxnSpPr>
          <p:nvPr/>
        </p:nvCxnSpPr>
        <p:spPr>
          <a:xfrm>
            <a:off x="5651489" y="979495"/>
            <a:ext cx="1451705" cy="4767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DADC5B-2D7D-9844-70CE-9C989F118342}"/>
              </a:ext>
            </a:extLst>
          </p:cNvPr>
          <p:cNvCxnSpPr>
            <a:cxnSpLocks/>
            <a:stCxn id="14" idx="4"/>
            <a:endCxn id="9" idx="0"/>
          </p:cNvCxnSpPr>
          <p:nvPr/>
        </p:nvCxnSpPr>
        <p:spPr>
          <a:xfrm flipH="1">
            <a:off x="5371548" y="1000987"/>
            <a:ext cx="228055" cy="44791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5CD176-ADC6-32C1-C002-3AB4749D8832}"/>
              </a:ext>
            </a:extLst>
          </p:cNvPr>
          <p:cNvCxnSpPr>
            <a:cxnSpLocks/>
            <a:stCxn id="9" idx="7"/>
            <a:endCxn id="19" idx="7"/>
          </p:cNvCxnSpPr>
          <p:nvPr/>
        </p:nvCxnSpPr>
        <p:spPr>
          <a:xfrm flipV="1">
            <a:off x="5423434" y="1460472"/>
            <a:ext cx="1784723" cy="40411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28C361E4-5ECE-7E7B-EB16-8A09BE69797D}"/>
              </a:ext>
            </a:extLst>
          </p:cNvPr>
          <p:cNvSpPr/>
          <p:nvPr/>
        </p:nvSpPr>
        <p:spPr>
          <a:xfrm>
            <a:off x="5526225" y="854231"/>
            <a:ext cx="146756" cy="14675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1EDF86-D405-17B6-A749-29A8532CD69E}"/>
              </a:ext>
            </a:extLst>
          </p:cNvPr>
          <p:cNvSpPr/>
          <p:nvPr/>
        </p:nvSpPr>
        <p:spPr>
          <a:xfrm>
            <a:off x="7082893" y="1438980"/>
            <a:ext cx="146756" cy="146756"/>
          </a:xfrm>
          <a:prstGeom prst="ellipse">
            <a:avLst/>
          </a:prstGeom>
          <a:solidFill>
            <a:srgbClr val="FF9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B8C94D-9BDF-FC25-5B1B-697FE81A54C7}"/>
              </a:ext>
            </a:extLst>
          </p:cNvPr>
          <p:cNvSpPr txBox="1"/>
          <p:nvPr/>
        </p:nvSpPr>
        <p:spPr>
          <a:xfrm>
            <a:off x="5371548" y="627542"/>
            <a:ext cx="6028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dirty="0">
                <a:solidFill>
                  <a:srgbClr val="00B0F0"/>
                </a:solidFill>
              </a:rPr>
              <a:t>ASH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AE21F8-7FFB-DAC9-18CD-7E5BE23CF975}"/>
              </a:ext>
            </a:extLst>
          </p:cNvPr>
          <p:cNvSpPr txBox="1"/>
          <p:nvPr/>
        </p:nvSpPr>
        <p:spPr>
          <a:xfrm>
            <a:off x="6887751" y="1184466"/>
            <a:ext cx="839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dirty="0">
                <a:solidFill>
                  <a:srgbClr val="FF9300"/>
                </a:solidFill>
              </a:rPr>
              <a:t>LINDEN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484657-C8C1-2A13-D2B7-ACD0F984B68E}"/>
              </a:ext>
            </a:extLst>
          </p:cNvPr>
          <p:cNvSpPr txBox="1"/>
          <p:nvPr/>
        </p:nvSpPr>
        <p:spPr>
          <a:xfrm>
            <a:off x="5179642" y="5629024"/>
            <a:ext cx="839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dirty="0">
                <a:solidFill>
                  <a:srgbClr val="00B050"/>
                </a:solidFill>
              </a:rPr>
              <a:t>OAK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560958-F305-A3A2-E0ED-ED7C3E215484}"/>
              </a:ext>
            </a:extLst>
          </p:cNvPr>
          <p:cNvSpPr txBox="1"/>
          <p:nvPr/>
        </p:nvSpPr>
        <p:spPr>
          <a:xfrm rot="999410">
            <a:off x="6166314" y="1021358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b="1" dirty="0">
                <a:solidFill>
                  <a:srgbClr val="FF0000"/>
                </a:solidFill>
              </a:rPr>
              <a:t>43m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E03D29-2857-3DA4-89B0-F1CFC2DAA020}"/>
              </a:ext>
            </a:extLst>
          </p:cNvPr>
          <p:cNvSpPr txBox="1"/>
          <p:nvPr/>
        </p:nvSpPr>
        <p:spPr>
          <a:xfrm>
            <a:off x="6392559" y="3128632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b="1" dirty="0">
                <a:solidFill>
                  <a:srgbClr val="FF0000"/>
                </a:solidFill>
              </a:rPr>
              <a:t>129m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354194-921D-56C8-6123-2C1CE1E7A96A}"/>
              </a:ext>
            </a:extLst>
          </p:cNvPr>
          <p:cNvSpPr txBox="1"/>
          <p:nvPr/>
        </p:nvSpPr>
        <p:spPr>
          <a:xfrm>
            <a:off x="4991073" y="3099188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b="1" dirty="0">
                <a:solidFill>
                  <a:srgbClr val="FF0000"/>
                </a:solidFill>
              </a:rPr>
              <a:t>133m</a:t>
            </a:r>
          </a:p>
        </p:txBody>
      </p:sp>
      <p:pic>
        <p:nvPicPr>
          <p:cNvPr id="49" name="Picture 2">
            <a:extLst>
              <a:ext uri="{FF2B5EF4-FFF2-40B4-BE49-F238E27FC236}">
                <a16:creationId xmlns:a16="http://schemas.microsoft.com/office/drawing/2014/main" id="{994DF4BC-35FC-DA35-953B-31CBBFD3F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264" y="6256520"/>
            <a:ext cx="1449978" cy="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Hotspot in Biodiversity Research">
            <a:extLst>
              <a:ext uri="{FF2B5EF4-FFF2-40B4-BE49-F238E27FC236}">
                <a16:creationId xmlns:a16="http://schemas.microsoft.com/office/drawing/2014/main" id="{549D6BA6-5417-D854-6022-C692F4A59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75" y="6463119"/>
            <a:ext cx="1003389" cy="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Slide Number Placeholder 76">
            <a:extLst>
              <a:ext uri="{FF2B5EF4-FFF2-40B4-BE49-F238E27FC236}">
                <a16:creationId xmlns:a16="http://schemas.microsoft.com/office/drawing/2014/main" id="{BF28F622-C5B3-7FDA-27F9-5662E2986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686" y="6523871"/>
            <a:ext cx="2743200" cy="365125"/>
          </a:xfrm>
        </p:spPr>
        <p:txBody>
          <a:bodyPr/>
          <a:lstStyle/>
          <a:p>
            <a:fld id="{44342E24-A44F-4F4B-898E-62CE74078178}" type="slidenum">
              <a:rPr lang="en-DE" smtClean="0"/>
              <a:t>7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07498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80C544-7213-147F-1459-2DA640A456AD}"/>
              </a:ext>
            </a:extLst>
          </p:cNvPr>
          <p:cNvSpPr txBox="1"/>
          <p:nvPr/>
        </p:nvSpPr>
        <p:spPr>
          <a:xfrm>
            <a:off x="1470775" y="3121223"/>
            <a:ext cx="179448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DE" sz="1400" b="1" dirty="0"/>
              <a:t>Air and Soil sampling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7E9912-6070-32A7-EB7B-3AD885A49FB4}"/>
              </a:ext>
            </a:extLst>
          </p:cNvPr>
          <p:cNvSpPr txBox="1"/>
          <p:nvPr/>
        </p:nvSpPr>
        <p:spPr>
          <a:xfrm>
            <a:off x="5669211" y="2671228"/>
            <a:ext cx="139967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DE" sz="1400" b="1" dirty="0"/>
              <a:t>DNA extraction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D65409-D14D-E9E8-4CC1-6D5454CF1B84}"/>
              </a:ext>
            </a:extLst>
          </p:cNvPr>
          <p:cNvSpPr txBox="1"/>
          <p:nvPr/>
        </p:nvSpPr>
        <p:spPr>
          <a:xfrm>
            <a:off x="8785046" y="2927242"/>
            <a:ext cx="193617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DE" sz="1400" b="1" dirty="0">
                <a:highlight>
                  <a:srgbClr val="FFFF00"/>
                </a:highlight>
              </a:rPr>
              <a:t>Next Generation Sequencing (NGS)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EB0192-3F9C-6FD3-72EE-0D996F5A8A9B}"/>
              </a:ext>
            </a:extLst>
          </p:cNvPr>
          <p:cNvSpPr txBox="1"/>
          <p:nvPr/>
        </p:nvSpPr>
        <p:spPr>
          <a:xfrm>
            <a:off x="5959262" y="5711358"/>
            <a:ext cx="229576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DE" sz="1400" b="1" dirty="0"/>
              <a:t>A</a:t>
            </a:r>
            <a:r>
              <a:rPr lang="en-GB" sz="1400" b="1" dirty="0"/>
              <a:t>m</a:t>
            </a:r>
            <a:r>
              <a:rPr lang="en-DE" sz="1400" b="1" dirty="0"/>
              <a:t>plicon Sequence Variance (ASV) analysis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F26263-5B98-6A4E-2DF7-090734A97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31" y="930443"/>
            <a:ext cx="777434" cy="1530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ECFFFA-CE61-390E-00D4-CA5E018B0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7"/>
          <a:stretch>
            <a:fillRect/>
          </a:stretch>
        </p:blipFill>
        <p:spPr>
          <a:xfrm>
            <a:off x="8177939" y="737628"/>
            <a:ext cx="3578628" cy="1981168"/>
          </a:xfrm>
          <a:prstGeom prst="rect">
            <a:avLst/>
          </a:prstGeom>
        </p:spPr>
      </p:pic>
      <p:pic>
        <p:nvPicPr>
          <p:cNvPr id="25" name="Picture 24" descr="A tree with a shovel and dirt&#10;&#10;AI-generated content may be incorrect.">
            <a:extLst>
              <a:ext uri="{FF2B5EF4-FFF2-40B4-BE49-F238E27FC236}">
                <a16:creationId xmlns:a16="http://schemas.microsoft.com/office/drawing/2014/main" id="{C0AF767D-096D-87EE-E534-825979CAD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" r="6469"/>
          <a:stretch>
            <a:fillRect/>
          </a:stretch>
        </p:blipFill>
        <p:spPr>
          <a:xfrm>
            <a:off x="885791" y="608126"/>
            <a:ext cx="3261646" cy="237005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83E1DE2-3957-103E-3816-C2BA89EA9027}"/>
              </a:ext>
            </a:extLst>
          </p:cNvPr>
          <p:cNvSpPr txBox="1"/>
          <p:nvPr/>
        </p:nvSpPr>
        <p:spPr>
          <a:xfrm>
            <a:off x="892099" y="4498832"/>
            <a:ext cx="446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B6F2CE-5288-C420-DDEB-A361039F914C}"/>
              </a:ext>
            </a:extLst>
          </p:cNvPr>
          <p:cNvSpPr txBox="1"/>
          <p:nvPr/>
        </p:nvSpPr>
        <p:spPr>
          <a:xfrm>
            <a:off x="331393" y="1491117"/>
            <a:ext cx="502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12C7CD-1DCB-9EE1-1AEB-FB7F3BE3C651}"/>
              </a:ext>
            </a:extLst>
          </p:cNvPr>
          <p:cNvSpPr txBox="1"/>
          <p:nvPr/>
        </p:nvSpPr>
        <p:spPr>
          <a:xfrm>
            <a:off x="5575681" y="1503435"/>
            <a:ext cx="502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79ACA1-E9B1-4263-36D1-6973952A9483}"/>
              </a:ext>
            </a:extLst>
          </p:cNvPr>
          <p:cNvSpPr txBox="1"/>
          <p:nvPr/>
        </p:nvSpPr>
        <p:spPr>
          <a:xfrm>
            <a:off x="5827931" y="4642747"/>
            <a:ext cx="502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9F5C36-6945-79AF-FE83-47DAC7F9CC4F}"/>
              </a:ext>
            </a:extLst>
          </p:cNvPr>
          <p:cNvSpPr txBox="1"/>
          <p:nvPr/>
        </p:nvSpPr>
        <p:spPr>
          <a:xfrm>
            <a:off x="7879260" y="1497393"/>
            <a:ext cx="502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b="1" dirty="0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B302BD6-F926-DAA2-2F6B-61B83CA359C2}"/>
              </a:ext>
            </a:extLst>
          </p:cNvPr>
          <p:cNvCxnSpPr/>
          <p:nvPr/>
        </p:nvCxnSpPr>
        <p:spPr>
          <a:xfrm>
            <a:off x="4664242" y="1728212"/>
            <a:ext cx="385011" cy="0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B52E6EC-189A-3F09-594F-4A3B886A1BDC}"/>
              </a:ext>
            </a:extLst>
          </p:cNvPr>
          <p:cNvCxnSpPr/>
          <p:nvPr/>
        </p:nvCxnSpPr>
        <p:spPr>
          <a:xfrm>
            <a:off x="7068884" y="1729224"/>
            <a:ext cx="385011" cy="0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F6668B3-E410-EECF-3452-5C81ADF15E75}"/>
              </a:ext>
            </a:extLst>
          </p:cNvPr>
          <p:cNvCxnSpPr>
            <a:cxnSpLocks/>
          </p:cNvCxnSpPr>
          <p:nvPr/>
        </p:nvCxnSpPr>
        <p:spPr>
          <a:xfrm flipH="1">
            <a:off x="7902869" y="3074728"/>
            <a:ext cx="352155" cy="375734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8D27AD33-1A29-B8A8-A0C7-3CE6E62D9E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" t="11689" r="4200" b="6778"/>
          <a:stretch>
            <a:fillRect/>
          </a:stretch>
        </p:blipFill>
        <p:spPr>
          <a:xfrm>
            <a:off x="5674471" y="3865693"/>
            <a:ext cx="2841478" cy="1638468"/>
          </a:xfrm>
          <a:prstGeom prst="rect">
            <a:avLst/>
          </a:prstGeom>
        </p:spPr>
      </p:pic>
      <p:pic>
        <p:nvPicPr>
          <p:cNvPr id="39" name="Picture 38" descr="Hotspot in Biodiversity Research">
            <a:extLst>
              <a:ext uri="{FF2B5EF4-FFF2-40B4-BE49-F238E27FC236}">
                <a16:creationId xmlns:a16="http://schemas.microsoft.com/office/drawing/2014/main" id="{6EE97253-405F-AC79-5AC0-380AF379B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413" y="6366863"/>
            <a:ext cx="1117601" cy="3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59933C21-17E7-D827-FC30-BAD2CD2C4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480" y="6309674"/>
            <a:ext cx="993141" cy="4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Slide Number Placeholder 76">
            <a:extLst>
              <a:ext uri="{FF2B5EF4-FFF2-40B4-BE49-F238E27FC236}">
                <a16:creationId xmlns:a16="http://schemas.microsoft.com/office/drawing/2014/main" id="{BE94AEC2-5E00-EA3F-AD09-18A664436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686" y="6523871"/>
            <a:ext cx="2743200" cy="365125"/>
          </a:xfrm>
        </p:spPr>
        <p:txBody>
          <a:bodyPr/>
          <a:lstStyle/>
          <a:p>
            <a:fld id="{44342E24-A44F-4F4B-898E-62CE74078178}" type="slidenum">
              <a:rPr lang="en-DE" smtClean="0">
                <a:solidFill>
                  <a:schemeClr val="bg1"/>
                </a:solidFill>
              </a:rPr>
              <a:t>8</a:t>
            </a:fld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016DEB-6266-2616-9F86-D8162E24A8FF}"/>
              </a:ext>
            </a:extLst>
          </p:cNvPr>
          <p:cNvSpPr txBox="1"/>
          <p:nvPr/>
        </p:nvSpPr>
        <p:spPr>
          <a:xfrm>
            <a:off x="9364322" y="3662490"/>
            <a:ext cx="95388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DE" sz="1400" b="1" dirty="0"/>
              <a:t>qPCR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EDAB72-0CAD-F9AC-A5C1-39F94473A80C}"/>
              </a:ext>
            </a:extLst>
          </p:cNvPr>
          <p:cNvSpPr txBox="1"/>
          <p:nvPr/>
        </p:nvSpPr>
        <p:spPr>
          <a:xfrm>
            <a:off x="9384654" y="4108670"/>
            <a:ext cx="95388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DE" sz="1400" b="1" dirty="0"/>
              <a:t>Flow cytometry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C1EB74-725A-B7C4-BADF-4228A8F3DAD7}"/>
              </a:ext>
            </a:extLst>
          </p:cNvPr>
          <p:cNvSpPr txBox="1"/>
          <p:nvPr/>
        </p:nvSpPr>
        <p:spPr>
          <a:xfrm>
            <a:off x="9210600" y="4801696"/>
            <a:ext cx="130199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O</a:t>
            </a:r>
            <a:r>
              <a:rPr lang="en-DE" sz="1400" b="1" dirty="0"/>
              <a:t>rganic matter analysis</a:t>
            </a:r>
          </a:p>
        </p:txBody>
      </p:sp>
    </p:spTree>
    <p:extLst>
      <p:ext uri="{BB962C8B-B14F-4D97-AF65-F5344CB8AC3E}">
        <p14:creationId xmlns:p14="http://schemas.microsoft.com/office/powerpoint/2010/main" val="4074231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C4358C-AE35-E3B8-78C4-46AEA0486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A5B762-77BC-FB9D-B29B-FC1E450D2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3866" y="1558694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</a:t>
            </a:r>
          </a:p>
        </p:txBody>
      </p:sp>
      <p:pic>
        <p:nvPicPr>
          <p:cNvPr id="9" name="Graphic 8" descr="Bar chart">
            <a:extLst>
              <a:ext uri="{FF2B5EF4-FFF2-40B4-BE49-F238E27FC236}">
                <a16:creationId xmlns:a16="http://schemas.microsoft.com/office/drawing/2014/main" id="{AA295386-C854-40AF-E02C-0EF60F6AA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138" y="1166762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ACAA3316-0528-DDE2-AC0B-E631CFC32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264" y="6256520"/>
            <a:ext cx="1449978" cy="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6609894-FBEF-AA19-DB15-BC49AB235C33}"/>
              </a:ext>
            </a:extLst>
          </p:cNvPr>
          <p:cNvSpPr txBox="1">
            <a:spLocks/>
          </p:cNvSpPr>
          <p:nvPr/>
        </p:nvSpPr>
        <p:spPr>
          <a:xfrm>
            <a:off x="6903866" y="2125908"/>
            <a:ext cx="4805996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EB8947-A1AC-5F46-CC7B-ADC58BCAD42C}"/>
              </a:ext>
            </a:extLst>
          </p:cNvPr>
          <p:cNvSpPr txBox="1"/>
          <p:nvPr/>
        </p:nvSpPr>
        <p:spPr>
          <a:xfrm>
            <a:off x="6903561" y="2666595"/>
            <a:ext cx="4248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DE" dirty="0"/>
              <a:t>Alpha Diversity</a:t>
            </a:r>
          </a:p>
          <a:p>
            <a:pPr marL="342900" indent="-342900">
              <a:buAutoNum type="arabicPeriod"/>
            </a:pPr>
            <a:r>
              <a:rPr lang="en-DE" dirty="0"/>
              <a:t>Beta Diversity</a:t>
            </a:r>
          </a:p>
          <a:p>
            <a:pPr marL="342900" indent="-342900">
              <a:buAutoNum type="arabicPeriod"/>
            </a:pPr>
            <a:r>
              <a:rPr lang="en-DE" dirty="0"/>
              <a:t>Taxonomic classification </a:t>
            </a:r>
          </a:p>
          <a:p>
            <a:pPr marL="342900" indent="-342900">
              <a:buAutoNum type="arabicPeriod"/>
            </a:pPr>
            <a:endParaRPr lang="en-DE" dirty="0"/>
          </a:p>
        </p:txBody>
      </p:sp>
      <p:pic>
        <p:nvPicPr>
          <p:cNvPr id="8" name="Picture 7" descr="Hotspot in Biodiversity Research">
            <a:extLst>
              <a:ext uri="{FF2B5EF4-FFF2-40B4-BE49-F238E27FC236}">
                <a16:creationId xmlns:a16="http://schemas.microsoft.com/office/drawing/2014/main" id="{BD7D0856-6920-C708-DF16-575E4C836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75" y="6463119"/>
            <a:ext cx="1003389" cy="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76">
            <a:extLst>
              <a:ext uri="{FF2B5EF4-FFF2-40B4-BE49-F238E27FC236}">
                <a16:creationId xmlns:a16="http://schemas.microsoft.com/office/drawing/2014/main" id="{A4EC663F-1398-3AC5-5B8F-1C609033D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686" y="6523871"/>
            <a:ext cx="2743200" cy="365125"/>
          </a:xfrm>
        </p:spPr>
        <p:txBody>
          <a:bodyPr/>
          <a:lstStyle/>
          <a:p>
            <a:fld id="{44342E24-A44F-4F4B-898E-62CE74078178}" type="slidenum">
              <a:rPr lang="en-DE" smtClean="0"/>
              <a:t>9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504001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19873</TotalTime>
  <Words>1119</Words>
  <Application>Microsoft Macintosh PowerPoint</Application>
  <PresentationFormat>Widescreen</PresentationFormat>
  <Paragraphs>237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Times New Roman</vt:lpstr>
      <vt:lpstr>Office Theme</vt:lpstr>
      <vt:lpstr>PowerPoint Presentation</vt:lpstr>
      <vt:lpstr>What are bioaerosols?  </vt:lpstr>
      <vt:lpstr>PowerPoint Presentation</vt:lpstr>
      <vt:lpstr>PowerPoint Presentation</vt:lpstr>
      <vt:lpstr>PowerPoint Presentation</vt:lpstr>
      <vt:lpstr>Objectives: Tracing the origins of PBAPs</vt:lpstr>
      <vt:lpstr>PowerPoint Presentation</vt:lpstr>
      <vt:lpstr>PowerPoint Presentation</vt:lpstr>
      <vt:lpstr>Results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16S</vt:lpstr>
      <vt:lpstr>For ITSFngs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Karthikeyan, Karthika</dc:creator>
  <cp:lastModifiedBy>vb Bhavana</cp:lastModifiedBy>
  <cp:revision>71</cp:revision>
  <dcterms:created xsi:type="dcterms:W3CDTF">2025-08-21T07:05:05Z</dcterms:created>
  <dcterms:modified xsi:type="dcterms:W3CDTF">2025-09-30T19:29:46Z</dcterms:modified>
</cp:coreProperties>
</file>